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7" d="100"/>
          <a:sy n="107" d="100"/>
        </p:scale>
        <p:origin x="714"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64592" cy="685800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fbr-logo.png"/>
          <p:cNvPicPr>
            <a:picLocks noChangeAspect="1"/>
          </p:cNvPicPr>
          <p:nvPr/>
        </p:nvPicPr>
        <p:blipFill>
          <a:blip r:embed="rId2"/>
          <a:stretch>
            <a:fillRect/>
          </a:stretch>
        </p:blipFill>
        <p:spPr>
          <a:xfrm>
            <a:off x="640080" y="1097280"/>
            <a:ext cx="1188720" cy="1188720"/>
          </a:xfrm>
          <a:prstGeom prst="rect">
            <a:avLst/>
          </a:prstGeom>
        </p:spPr>
      </p:pic>
      <p:sp>
        <p:nvSpPr>
          <p:cNvPr id="5" name="TextBox 4"/>
          <p:cNvSpPr txBox="1"/>
          <p:nvPr/>
        </p:nvSpPr>
        <p:spPr>
          <a:xfrm>
            <a:off x="2011680" y="1207008"/>
            <a:ext cx="9509760" cy="329184"/>
          </a:xfrm>
          <a:prstGeom prst="rect">
            <a:avLst/>
          </a:prstGeom>
          <a:noFill/>
        </p:spPr>
        <p:txBody>
          <a:bodyPr wrap="square" anchor="t">
            <a:spAutoFit/>
          </a:bodyPr>
          <a:lstStyle/>
          <a:p>
            <a:pPr algn="l"/>
            <a:r>
              <a:rPr sz="1400" b="1">
                <a:solidFill>
                  <a:srgbClr val="00AEEF"/>
                </a:solidFill>
                <a:latin typeface="Calibri"/>
              </a:rPr>
              <a:t>FIELD TRAINING</a:t>
            </a:r>
          </a:p>
        </p:txBody>
      </p:sp>
      <p:sp>
        <p:nvSpPr>
          <p:cNvPr id="6" name="TextBox 5"/>
          <p:cNvSpPr txBox="1"/>
          <p:nvPr/>
        </p:nvSpPr>
        <p:spPr>
          <a:xfrm>
            <a:off x="2011680" y="1572768"/>
            <a:ext cx="9509760" cy="1005840"/>
          </a:xfrm>
          <a:prstGeom prst="rect">
            <a:avLst/>
          </a:prstGeom>
          <a:noFill/>
        </p:spPr>
        <p:txBody>
          <a:bodyPr wrap="square" anchor="t">
            <a:spAutoFit/>
          </a:bodyPr>
          <a:lstStyle/>
          <a:p>
            <a:pPr algn="l"/>
            <a:r>
              <a:rPr sz="3400" b="1">
                <a:solidFill>
                  <a:srgbClr val="FFFFFF"/>
                </a:solidFill>
                <a:latin typeface="Calibri"/>
              </a:rPr>
              <a:t>How to read a coax hardline print</a:t>
            </a:r>
          </a:p>
        </p:txBody>
      </p:sp>
      <p:sp>
        <p:nvSpPr>
          <p:cNvPr id="7" name="TextBox 6"/>
          <p:cNvSpPr txBox="1"/>
          <p:nvPr/>
        </p:nvSpPr>
        <p:spPr>
          <a:xfrm>
            <a:off x="2011680" y="2633472"/>
            <a:ext cx="9509760" cy="457200"/>
          </a:xfrm>
          <a:prstGeom prst="rect">
            <a:avLst/>
          </a:prstGeom>
          <a:noFill/>
        </p:spPr>
        <p:txBody>
          <a:bodyPr wrap="square" anchor="t">
            <a:spAutoFit/>
          </a:bodyPr>
          <a:lstStyle/>
          <a:p>
            <a:pPr algn="l"/>
            <a:r>
              <a:rPr sz="1700" b="0">
                <a:solidFill>
                  <a:srgbClr val="C5D8E0"/>
                </a:solidFill>
                <a:latin typeface="Calibri"/>
              </a:rPr>
              <a:t>A night-by-night tutorial: what you were given, where it is, and what to do there.</a:t>
            </a:r>
          </a:p>
        </p:txBody>
      </p:sp>
      <p:sp>
        <p:nvSpPr>
          <p:cNvPr id="8" name="Rectangle 7"/>
          <p:cNvSpPr/>
          <p:nvPr/>
        </p:nvSpPr>
        <p:spPr>
          <a:xfrm>
            <a:off x="640080" y="3429000"/>
            <a:ext cx="3520440" cy="1508760"/>
          </a:xfrm>
          <a:prstGeom prst="rect">
            <a:avLst/>
          </a:prstGeom>
          <a:solidFill>
            <a:srgbClr val="142C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640080" y="3429000"/>
            <a:ext cx="91440" cy="150876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96112" y="3566160"/>
            <a:ext cx="3108960" cy="310896"/>
          </a:xfrm>
          <a:prstGeom prst="rect">
            <a:avLst/>
          </a:prstGeom>
          <a:noFill/>
        </p:spPr>
        <p:txBody>
          <a:bodyPr wrap="square" anchor="t">
            <a:spAutoFit/>
          </a:bodyPr>
          <a:lstStyle/>
          <a:p>
            <a:pPr algn="l"/>
            <a:r>
              <a:rPr sz="1300" b="1">
                <a:solidFill>
                  <a:srgbClr val="00AEEF"/>
                </a:solidFill>
                <a:latin typeface="Calibri"/>
              </a:rPr>
              <a:t>WHAT YOU GOT</a:t>
            </a:r>
          </a:p>
        </p:txBody>
      </p:sp>
      <p:sp>
        <p:nvSpPr>
          <p:cNvPr id="11" name="TextBox 10"/>
          <p:cNvSpPr txBox="1"/>
          <p:nvPr/>
        </p:nvSpPr>
        <p:spPr>
          <a:xfrm>
            <a:off x="896112" y="3931920"/>
            <a:ext cx="3108960" cy="822960"/>
          </a:xfrm>
          <a:prstGeom prst="rect">
            <a:avLst/>
          </a:prstGeom>
          <a:noFill/>
        </p:spPr>
        <p:txBody>
          <a:bodyPr wrap="square" anchor="t">
            <a:spAutoFit/>
          </a:bodyPr>
          <a:lstStyle/>
          <a:p>
            <a:pPr algn="l"/>
            <a:r>
              <a:rPr sz="1500" b="0">
                <a:solidFill>
                  <a:srgbClr val="FFFFFF"/>
                </a:solidFill>
                <a:latin typeface="Calibri"/>
              </a:rPr>
              <a:t>The work that came in tonight
and what you need to pull from it.</a:t>
            </a:r>
          </a:p>
        </p:txBody>
      </p:sp>
      <p:sp>
        <p:nvSpPr>
          <p:cNvPr id="12" name="Rectangle 11"/>
          <p:cNvSpPr/>
          <p:nvPr/>
        </p:nvSpPr>
        <p:spPr>
          <a:xfrm>
            <a:off x="4389120" y="3429000"/>
            <a:ext cx="3520440" cy="1508760"/>
          </a:xfrm>
          <a:prstGeom prst="rect">
            <a:avLst/>
          </a:prstGeom>
          <a:solidFill>
            <a:srgbClr val="142C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4389120" y="3429000"/>
            <a:ext cx="91440" cy="150876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645152" y="3566160"/>
            <a:ext cx="3108960" cy="310896"/>
          </a:xfrm>
          <a:prstGeom prst="rect">
            <a:avLst/>
          </a:prstGeom>
          <a:noFill/>
        </p:spPr>
        <p:txBody>
          <a:bodyPr wrap="square" anchor="t">
            <a:spAutoFit/>
          </a:bodyPr>
          <a:lstStyle/>
          <a:p>
            <a:pPr algn="l"/>
            <a:r>
              <a:rPr sz="1300" b="1">
                <a:solidFill>
                  <a:srgbClr val="00AEEF"/>
                </a:solidFill>
                <a:latin typeface="Calibri"/>
              </a:rPr>
              <a:t>WHERE IT IS</a:t>
            </a:r>
          </a:p>
        </p:txBody>
      </p:sp>
      <p:sp>
        <p:nvSpPr>
          <p:cNvPr id="15" name="TextBox 14"/>
          <p:cNvSpPr txBox="1"/>
          <p:nvPr/>
        </p:nvSpPr>
        <p:spPr>
          <a:xfrm>
            <a:off x="4645152" y="3931920"/>
            <a:ext cx="3108960" cy="822960"/>
          </a:xfrm>
          <a:prstGeom prst="rect">
            <a:avLst/>
          </a:prstGeom>
          <a:noFill/>
        </p:spPr>
        <p:txBody>
          <a:bodyPr wrap="square" anchor="t">
            <a:spAutoFit/>
          </a:bodyPr>
          <a:lstStyle/>
          <a:p>
            <a:pPr algn="l"/>
            <a:r>
              <a:rPr sz="1500" b="0">
                <a:solidFill>
                  <a:srgbClr val="FFFFFF"/>
                </a:solidFill>
                <a:latin typeface="Calibri"/>
              </a:rPr>
              <a:t>How to find that work on the
map — street, then house number.</a:t>
            </a:r>
          </a:p>
        </p:txBody>
      </p:sp>
      <p:sp>
        <p:nvSpPr>
          <p:cNvPr id="16" name="Rectangle 15"/>
          <p:cNvSpPr/>
          <p:nvPr/>
        </p:nvSpPr>
        <p:spPr>
          <a:xfrm>
            <a:off x="8138159" y="3429000"/>
            <a:ext cx="3520440" cy="1508760"/>
          </a:xfrm>
          <a:prstGeom prst="rect">
            <a:avLst/>
          </a:prstGeom>
          <a:solidFill>
            <a:srgbClr val="142C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8138159" y="3429000"/>
            <a:ext cx="91440" cy="150876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394191" y="3566160"/>
            <a:ext cx="3108960" cy="310896"/>
          </a:xfrm>
          <a:prstGeom prst="rect">
            <a:avLst/>
          </a:prstGeom>
          <a:noFill/>
        </p:spPr>
        <p:txBody>
          <a:bodyPr wrap="square" anchor="t">
            <a:spAutoFit/>
          </a:bodyPr>
          <a:lstStyle/>
          <a:p>
            <a:pPr algn="l"/>
            <a:r>
              <a:rPr sz="1300" b="1">
                <a:solidFill>
                  <a:srgbClr val="00AEEF"/>
                </a:solidFill>
                <a:latin typeface="Calibri"/>
              </a:rPr>
              <a:t>WHAT TO DO</a:t>
            </a:r>
          </a:p>
        </p:txBody>
      </p:sp>
      <p:sp>
        <p:nvSpPr>
          <p:cNvPr id="19" name="TextBox 18"/>
          <p:cNvSpPr txBox="1"/>
          <p:nvPr/>
        </p:nvSpPr>
        <p:spPr>
          <a:xfrm>
            <a:off x="8394191" y="3931920"/>
            <a:ext cx="3108960" cy="822960"/>
          </a:xfrm>
          <a:prstGeom prst="rect">
            <a:avLst/>
          </a:prstGeom>
          <a:noFill/>
        </p:spPr>
        <p:txBody>
          <a:bodyPr wrap="square" anchor="t">
            <a:spAutoFit/>
          </a:bodyPr>
          <a:lstStyle/>
          <a:p>
            <a:pPr algn="l"/>
            <a:r>
              <a:rPr sz="1500" b="0">
                <a:solidFill>
                  <a:srgbClr val="FFFFFF"/>
                </a:solidFill>
                <a:latin typeface="Calibri"/>
              </a:rPr>
              <a:t>How to read the notes at that
spot and stay in your scope.</a:t>
            </a:r>
          </a:p>
        </p:txBody>
      </p:sp>
      <p:sp>
        <p:nvSpPr>
          <p:cNvPr id="20" name="TextBox 19"/>
          <p:cNvSpPr txBox="1"/>
          <p:nvPr/>
        </p:nvSpPr>
        <p:spPr>
          <a:xfrm>
            <a:off x="640080" y="6217920"/>
            <a:ext cx="10972800" cy="274320"/>
          </a:xfrm>
          <a:prstGeom prst="rect">
            <a:avLst/>
          </a:prstGeom>
          <a:noFill/>
        </p:spPr>
        <p:txBody>
          <a:bodyPr wrap="square" anchor="t">
            <a:spAutoFit/>
          </a:bodyPr>
          <a:lstStyle/>
          <a:p>
            <a:pPr algn="l"/>
            <a:r>
              <a:rPr sz="1200" b="0">
                <a:solidFill>
                  <a:srgbClr val="6A8290"/>
                </a:solidFill>
                <a:latin typeface="Calibri"/>
              </a:rPr>
              <a:t>FBR Internal Use Only  ·  Every night and every market is different  ·  Learn the method, not one job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84124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841248"/>
            <a:ext cx="12191695" cy="6400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fbr-logo.png"/>
          <p:cNvPicPr>
            <a:picLocks noChangeAspect="1"/>
          </p:cNvPicPr>
          <p:nvPr/>
        </p:nvPicPr>
        <p:blipFill>
          <a:blip r:embed="rId2"/>
          <a:stretch>
            <a:fillRect/>
          </a:stretch>
        </p:blipFill>
        <p:spPr>
          <a:xfrm>
            <a:off x="201168" y="128016"/>
            <a:ext cx="585216" cy="585216"/>
          </a:xfrm>
          <a:prstGeom prst="rect">
            <a:avLst/>
          </a:prstGeom>
        </p:spPr>
      </p:pic>
      <p:sp>
        <p:nvSpPr>
          <p:cNvPr id="6" name="TextBox 5"/>
          <p:cNvSpPr txBox="1"/>
          <p:nvPr/>
        </p:nvSpPr>
        <p:spPr>
          <a:xfrm>
            <a:off x="932688" y="109728"/>
            <a:ext cx="9326880" cy="384048"/>
          </a:xfrm>
          <a:prstGeom prst="rect">
            <a:avLst/>
          </a:prstGeom>
          <a:noFill/>
        </p:spPr>
        <p:txBody>
          <a:bodyPr wrap="square" anchor="ctr">
            <a:spAutoFit/>
          </a:bodyPr>
          <a:lstStyle/>
          <a:p>
            <a:pPr algn="l"/>
            <a:r>
              <a:rPr sz="2200" b="1">
                <a:solidFill>
                  <a:srgbClr val="FFFFFF"/>
                </a:solidFill>
                <a:latin typeface="Calibri"/>
              </a:rPr>
              <a:t>What we are going over</a:t>
            </a:r>
          </a:p>
        </p:txBody>
      </p:sp>
      <p:sp>
        <p:nvSpPr>
          <p:cNvPr id="7" name="TextBox 6"/>
          <p:cNvSpPr txBox="1"/>
          <p:nvPr/>
        </p:nvSpPr>
        <p:spPr>
          <a:xfrm>
            <a:off x="932688" y="457200"/>
            <a:ext cx="9326880" cy="292608"/>
          </a:xfrm>
          <a:prstGeom prst="rect">
            <a:avLst/>
          </a:prstGeom>
          <a:noFill/>
        </p:spPr>
        <p:txBody>
          <a:bodyPr wrap="square" anchor="t">
            <a:spAutoFit/>
          </a:bodyPr>
          <a:lstStyle/>
          <a:p>
            <a:pPr algn="l"/>
            <a:r>
              <a:rPr sz="1100" b="0">
                <a:solidFill>
                  <a:srgbClr val="00AEEF"/>
                </a:solidFill>
                <a:latin typeface="Calibri"/>
              </a:rPr>
              <a:t>AGENDA</a:t>
            </a:r>
          </a:p>
        </p:txBody>
      </p:sp>
      <p:sp>
        <p:nvSpPr>
          <p:cNvPr id="8" name="TextBox 7"/>
          <p:cNvSpPr txBox="1"/>
          <p:nvPr/>
        </p:nvSpPr>
        <p:spPr>
          <a:xfrm>
            <a:off x="10424160" y="256032"/>
            <a:ext cx="1554480" cy="365760"/>
          </a:xfrm>
          <a:prstGeom prst="rect">
            <a:avLst/>
          </a:prstGeom>
          <a:noFill/>
        </p:spPr>
        <p:txBody>
          <a:bodyPr wrap="square" anchor="t">
            <a:spAutoFit/>
          </a:bodyPr>
          <a:lstStyle/>
          <a:p>
            <a:pPr algn="r"/>
            <a:r>
              <a:rPr sz="1000" b="1">
                <a:solidFill>
                  <a:srgbClr val="00AEEF"/>
                </a:solidFill>
                <a:latin typeface="Calibri"/>
              </a:rPr>
              <a:t>INTERNAL TRAINING</a:t>
            </a:r>
          </a:p>
        </p:txBody>
      </p:sp>
      <p:sp>
        <p:nvSpPr>
          <p:cNvPr id="9" name="Rectangle 8"/>
          <p:cNvSpPr/>
          <p:nvPr/>
        </p:nvSpPr>
        <p:spPr>
          <a:xfrm>
            <a:off x="0" y="6565392"/>
            <a:ext cx="12191695" cy="29260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256032" y="6583680"/>
            <a:ext cx="8686800" cy="237744"/>
          </a:xfrm>
          <a:prstGeom prst="rect">
            <a:avLst/>
          </a:prstGeom>
          <a:noFill/>
        </p:spPr>
        <p:txBody>
          <a:bodyPr wrap="square" anchor="t">
            <a:spAutoFit/>
          </a:bodyPr>
          <a:lstStyle/>
          <a:p>
            <a:pPr algn="r"/>
            <a:r>
              <a:rPr sz="1000" b="0">
                <a:solidFill>
                  <a:srgbClr val="B0C4CE"/>
                </a:solidFill>
                <a:latin typeface="Calibri"/>
              </a:rPr>
              <a:t>FBR  ·  How to read a coax hardline print  ·  Company Confidential</a:t>
            </a:r>
          </a:p>
        </p:txBody>
      </p:sp>
      <p:sp>
        <p:nvSpPr>
          <p:cNvPr id="11" name="TextBox 10"/>
          <p:cNvSpPr txBox="1"/>
          <p:nvPr/>
        </p:nvSpPr>
        <p:spPr>
          <a:xfrm>
            <a:off x="10424160" y="6583680"/>
            <a:ext cx="1508760" cy="237744"/>
          </a:xfrm>
          <a:prstGeom prst="rect">
            <a:avLst/>
          </a:prstGeom>
          <a:noFill/>
        </p:spPr>
        <p:txBody>
          <a:bodyPr wrap="square" anchor="ctr">
            <a:spAutoFit/>
          </a:bodyPr>
          <a:lstStyle/>
          <a:p>
            <a:pPr algn="r"/>
            <a:r>
              <a:rPr sz="1000" b="1">
                <a:solidFill>
                  <a:srgbClr val="FFFFFF"/>
                </a:solidFill>
                <a:latin typeface="Calibri"/>
              </a:rPr>
              <a:t>2</a:t>
            </a:r>
          </a:p>
        </p:txBody>
      </p:sp>
      <p:sp>
        <p:nvSpPr>
          <p:cNvPr id="12" name="Rectangle 11"/>
          <p:cNvSpPr/>
          <p:nvPr/>
        </p:nvSpPr>
        <p:spPr>
          <a:xfrm>
            <a:off x="365760" y="1115568"/>
            <a:ext cx="5669280" cy="153619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365760" y="1115568"/>
            <a:ext cx="91440" cy="1536192"/>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530352" y="1554480"/>
            <a:ext cx="640080" cy="640080"/>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30352" y="1554480"/>
            <a:ext cx="640080" cy="640080"/>
          </a:xfrm>
          <a:prstGeom prst="rect">
            <a:avLst/>
          </a:prstGeom>
          <a:noFill/>
        </p:spPr>
        <p:txBody>
          <a:bodyPr wrap="square" anchor="ctr">
            <a:spAutoFit/>
          </a:bodyPr>
          <a:lstStyle/>
          <a:p>
            <a:pPr algn="ctr"/>
            <a:r>
              <a:rPr sz="1600" b="1">
                <a:solidFill>
                  <a:srgbClr val="00AEEF"/>
                </a:solidFill>
                <a:latin typeface="Calibri"/>
              </a:rPr>
              <a:t>01</a:t>
            </a:r>
          </a:p>
        </p:txBody>
      </p:sp>
      <p:sp>
        <p:nvSpPr>
          <p:cNvPr id="16" name="TextBox 15"/>
          <p:cNvSpPr txBox="1"/>
          <p:nvPr/>
        </p:nvSpPr>
        <p:spPr>
          <a:xfrm>
            <a:off x="1325880" y="1316736"/>
            <a:ext cx="4480560" cy="502920"/>
          </a:xfrm>
          <a:prstGeom prst="rect">
            <a:avLst/>
          </a:prstGeom>
          <a:noFill/>
        </p:spPr>
        <p:txBody>
          <a:bodyPr wrap="square" anchor="t">
            <a:spAutoFit/>
          </a:bodyPr>
          <a:lstStyle/>
          <a:p>
            <a:pPr algn="l"/>
            <a:r>
              <a:rPr sz="1600" b="1">
                <a:solidFill>
                  <a:srgbClr val="0B1C28"/>
                </a:solidFill>
                <a:latin typeface="Calibri"/>
              </a:rPr>
              <a:t>Understand the work you receive each night</a:t>
            </a:r>
          </a:p>
        </p:txBody>
      </p:sp>
      <p:sp>
        <p:nvSpPr>
          <p:cNvPr id="17" name="TextBox 16"/>
          <p:cNvSpPr txBox="1"/>
          <p:nvPr/>
        </p:nvSpPr>
        <p:spPr>
          <a:xfrm>
            <a:off x="1325880" y="1847088"/>
            <a:ext cx="4480560" cy="640080"/>
          </a:xfrm>
          <a:prstGeom prst="rect">
            <a:avLst/>
          </a:prstGeom>
          <a:noFill/>
        </p:spPr>
        <p:txBody>
          <a:bodyPr wrap="square" anchor="t">
            <a:spAutoFit/>
          </a:bodyPr>
          <a:lstStyle/>
          <a:p>
            <a:pPr algn="l"/>
            <a:r>
              <a:rPr sz="1300" b="0">
                <a:solidFill>
                  <a:srgbClr val="5A6872"/>
                </a:solidFill>
                <a:latin typeface="Calibri"/>
              </a:rPr>
              <a:t>What shows up on your assignment, what you need to take from it, and what you don’t need yet.</a:t>
            </a:r>
          </a:p>
        </p:txBody>
      </p:sp>
      <p:sp>
        <p:nvSpPr>
          <p:cNvPr id="18" name="Rectangle 17"/>
          <p:cNvSpPr/>
          <p:nvPr/>
        </p:nvSpPr>
        <p:spPr>
          <a:xfrm>
            <a:off x="6263640" y="1115568"/>
            <a:ext cx="5669280" cy="153619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6263640" y="1115568"/>
            <a:ext cx="91440" cy="1536192"/>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6428232" y="1554480"/>
            <a:ext cx="640080" cy="640080"/>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6428232" y="1554480"/>
            <a:ext cx="640080" cy="640080"/>
          </a:xfrm>
          <a:prstGeom prst="rect">
            <a:avLst/>
          </a:prstGeom>
          <a:noFill/>
        </p:spPr>
        <p:txBody>
          <a:bodyPr wrap="square" anchor="ctr">
            <a:spAutoFit/>
          </a:bodyPr>
          <a:lstStyle/>
          <a:p>
            <a:pPr algn="ctr"/>
            <a:r>
              <a:rPr sz="1600" b="1">
                <a:solidFill>
                  <a:srgbClr val="00AEEF"/>
                </a:solidFill>
                <a:latin typeface="Calibri"/>
              </a:rPr>
              <a:t>02</a:t>
            </a:r>
          </a:p>
        </p:txBody>
      </p:sp>
      <p:sp>
        <p:nvSpPr>
          <p:cNvPr id="22" name="TextBox 21"/>
          <p:cNvSpPr txBox="1"/>
          <p:nvPr/>
        </p:nvSpPr>
        <p:spPr>
          <a:xfrm>
            <a:off x="7223760" y="1316736"/>
            <a:ext cx="4480560" cy="502920"/>
          </a:xfrm>
          <a:prstGeom prst="rect">
            <a:avLst/>
          </a:prstGeom>
          <a:noFill/>
        </p:spPr>
        <p:txBody>
          <a:bodyPr wrap="square" anchor="t">
            <a:spAutoFit/>
          </a:bodyPr>
          <a:lstStyle/>
          <a:p>
            <a:pPr algn="l"/>
            <a:r>
              <a:rPr sz="1600" b="1">
                <a:solidFill>
                  <a:srgbClr val="0B1C28"/>
                </a:solidFill>
                <a:latin typeface="Calibri"/>
              </a:rPr>
              <a:t>Learn the legend and the labels first</a:t>
            </a:r>
          </a:p>
        </p:txBody>
      </p:sp>
      <p:sp>
        <p:nvSpPr>
          <p:cNvPr id="23" name="TextBox 22"/>
          <p:cNvSpPr txBox="1"/>
          <p:nvPr/>
        </p:nvSpPr>
        <p:spPr>
          <a:xfrm>
            <a:off x="7223760" y="1847088"/>
            <a:ext cx="4480560" cy="640080"/>
          </a:xfrm>
          <a:prstGeom prst="rect">
            <a:avLst/>
          </a:prstGeom>
          <a:noFill/>
        </p:spPr>
        <p:txBody>
          <a:bodyPr wrap="square" anchor="t">
            <a:spAutoFit/>
          </a:bodyPr>
          <a:lstStyle/>
          <a:p>
            <a:pPr algn="l"/>
            <a:r>
              <a:rPr sz="1300" b="0">
                <a:solidFill>
                  <a:srgbClr val="5A6872"/>
                </a:solidFill>
                <a:latin typeface="Calibri"/>
              </a:rPr>
              <a:t>Letters, symbols, and numbers on the print — poles, taps, actives, and tags — before you hunt streets.</a:t>
            </a:r>
          </a:p>
        </p:txBody>
      </p:sp>
      <p:sp>
        <p:nvSpPr>
          <p:cNvPr id="24" name="Rectangle 23"/>
          <p:cNvSpPr/>
          <p:nvPr/>
        </p:nvSpPr>
        <p:spPr>
          <a:xfrm>
            <a:off x="365760" y="2807208"/>
            <a:ext cx="5669280" cy="153619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365760" y="2807208"/>
            <a:ext cx="91440" cy="1536192"/>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530352" y="3246120"/>
            <a:ext cx="640080" cy="640080"/>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530352" y="3246120"/>
            <a:ext cx="640080" cy="640080"/>
          </a:xfrm>
          <a:prstGeom prst="rect">
            <a:avLst/>
          </a:prstGeom>
          <a:noFill/>
        </p:spPr>
        <p:txBody>
          <a:bodyPr wrap="square" anchor="ctr">
            <a:spAutoFit/>
          </a:bodyPr>
          <a:lstStyle/>
          <a:p>
            <a:pPr algn="ctr"/>
            <a:r>
              <a:rPr sz="1600" b="1">
                <a:solidFill>
                  <a:srgbClr val="00AEEF"/>
                </a:solidFill>
                <a:latin typeface="Calibri"/>
              </a:rPr>
              <a:t>03</a:t>
            </a:r>
          </a:p>
        </p:txBody>
      </p:sp>
      <p:sp>
        <p:nvSpPr>
          <p:cNvPr id="28" name="TextBox 27"/>
          <p:cNvSpPr txBox="1"/>
          <p:nvPr/>
        </p:nvSpPr>
        <p:spPr>
          <a:xfrm>
            <a:off x="1325880" y="3008376"/>
            <a:ext cx="4480560" cy="502920"/>
          </a:xfrm>
          <a:prstGeom prst="rect">
            <a:avLst/>
          </a:prstGeom>
          <a:noFill/>
        </p:spPr>
        <p:txBody>
          <a:bodyPr wrap="square" anchor="t">
            <a:spAutoFit/>
          </a:bodyPr>
          <a:lstStyle/>
          <a:p>
            <a:pPr algn="l"/>
            <a:r>
              <a:rPr sz="1600" b="1">
                <a:solidFill>
                  <a:srgbClr val="0B1C28"/>
                </a:solidFill>
                <a:latin typeface="Calibri"/>
              </a:rPr>
              <a:t>Open the right map and find the job site</a:t>
            </a:r>
          </a:p>
        </p:txBody>
      </p:sp>
      <p:sp>
        <p:nvSpPr>
          <p:cNvPr id="29" name="TextBox 28"/>
          <p:cNvSpPr txBox="1"/>
          <p:nvPr/>
        </p:nvSpPr>
        <p:spPr>
          <a:xfrm>
            <a:off x="1325880" y="3538728"/>
            <a:ext cx="4480560" cy="640080"/>
          </a:xfrm>
          <a:prstGeom prst="rect">
            <a:avLst/>
          </a:prstGeom>
          <a:noFill/>
        </p:spPr>
        <p:txBody>
          <a:bodyPr wrap="square" anchor="t">
            <a:spAutoFit/>
          </a:bodyPr>
          <a:lstStyle/>
          <a:p>
            <a:pPr algn="l"/>
            <a:r>
              <a:rPr sz="1300" b="0">
                <a:solidFill>
                  <a:srgbClr val="5A6872"/>
                </a:solidFill>
                <a:latin typeface="Calibri"/>
              </a:rPr>
              <a:t>Match tonight’s work to the correct print, then street, then house number, then the device.</a:t>
            </a:r>
          </a:p>
        </p:txBody>
      </p:sp>
      <p:sp>
        <p:nvSpPr>
          <p:cNvPr id="30" name="Rectangle 29"/>
          <p:cNvSpPr/>
          <p:nvPr/>
        </p:nvSpPr>
        <p:spPr>
          <a:xfrm>
            <a:off x="6263640" y="2807208"/>
            <a:ext cx="5669280" cy="153619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Rectangle 30"/>
          <p:cNvSpPr/>
          <p:nvPr/>
        </p:nvSpPr>
        <p:spPr>
          <a:xfrm>
            <a:off x="6263640" y="2807208"/>
            <a:ext cx="91440" cy="1536192"/>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ectangle 31"/>
          <p:cNvSpPr/>
          <p:nvPr/>
        </p:nvSpPr>
        <p:spPr>
          <a:xfrm>
            <a:off x="6428232" y="3246120"/>
            <a:ext cx="640080" cy="640080"/>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6428232" y="3246120"/>
            <a:ext cx="640080" cy="640080"/>
          </a:xfrm>
          <a:prstGeom prst="rect">
            <a:avLst/>
          </a:prstGeom>
          <a:noFill/>
        </p:spPr>
        <p:txBody>
          <a:bodyPr wrap="square" anchor="ctr">
            <a:spAutoFit/>
          </a:bodyPr>
          <a:lstStyle/>
          <a:p>
            <a:pPr algn="ctr"/>
            <a:r>
              <a:rPr sz="1600" b="1">
                <a:solidFill>
                  <a:srgbClr val="00AEEF"/>
                </a:solidFill>
                <a:latin typeface="Calibri"/>
              </a:rPr>
              <a:t>04</a:t>
            </a:r>
          </a:p>
        </p:txBody>
      </p:sp>
      <p:sp>
        <p:nvSpPr>
          <p:cNvPr id="34" name="TextBox 33"/>
          <p:cNvSpPr txBox="1"/>
          <p:nvPr/>
        </p:nvSpPr>
        <p:spPr>
          <a:xfrm>
            <a:off x="7223760" y="3008376"/>
            <a:ext cx="4480560" cy="502920"/>
          </a:xfrm>
          <a:prstGeom prst="rect">
            <a:avLst/>
          </a:prstGeom>
          <a:noFill/>
        </p:spPr>
        <p:txBody>
          <a:bodyPr wrap="square" anchor="t">
            <a:spAutoFit/>
          </a:bodyPr>
          <a:lstStyle/>
          <a:p>
            <a:pPr algn="l"/>
            <a:r>
              <a:rPr sz="1600" b="1">
                <a:solidFill>
                  <a:srgbClr val="0B1C28"/>
                </a:solidFill>
                <a:latin typeface="Calibri"/>
              </a:rPr>
              <a:t>Read the notes at that location</a:t>
            </a:r>
          </a:p>
        </p:txBody>
      </p:sp>
      <p:sp>
        <p:nvSpPr>
          <p:cNvPr id="35" name="TextBox 34"/>
          <p:cNvSpPr txBox="1"/>
          <p:nvPr/>
        </p:nvSpPr>
        <p:spPr>
          <a:xfrm>
            <a:off x="7223760" y="3538728"/>
            <a:ext cx="4480560" cy="640080"/>
          </a:xfrm>
          <a:prstGeom prst="rect">
            <a:avLst/>
          </a:prstGeom>
          <a:noFill/>
        </p:spPr>
        <p:txBody>
          <a:bodyPr wrap="square" anchor="t">
            <a:spAutoFit/>
          </a:bodyPr>
          <a:lstStyle/>
          <a:p>
            <a:pPr algn="l"/>
            <a:r>
              <a:rPr sz="1300" b="0">
                <a:solidFill>
                  <a:srgbClr val="5A6872"/>
                </a:solidFill>
                <a:latin typeface="Calibri"/>
              </a:rPr>
              <a:t>How to use notes and callouts to see what that pole needs — and when to leave it alone.</a:t>
            </a:r>
          </a:p>
        </p:txBody>
      </p:sp>
      <p:sp>
        <p:nvSpPr>
          <p:cNvPr id="36" name="Rectangle 35"/>
          <p:cNvSpPr/>
          <p:nvPr/>
        </p:nvSpPr>
        <p:spPr>
          <a:xfrm>
            <a:off x="365760" y="4498848"/>
            <a:ext cx="5669280" cy="153619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Rectangle 36"/>
          <p:cNvSpPr/>
          <p:nvPr/>
        </p:nvSpPr>
        <p:spPr>
          <a:xfrm>
            <a:off x="365760" y="4498848"/>
            <a:ext cx="91440" cy="1536192"/>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Rectangle 37"/>
          <p:cNvSpPr/>
          <p:nvPr/>
        </p:nvSpPr>
        <p:spPr>
          <a:xfrm>
            <a:off x="530352" y="4937760"/>
            <a:ext cx="640080" cy="640080"/>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530352" y="4937760"/>
            <a:ext cx="640080" cy="640080"/>
          </a:xfrm>
          <a:prstGeom prst="rect">
            <a:avLst/>
          </a:prstGeom>
          <a:noFill/>
        </p:spPr>
        <p:txBody>
          <a:bodyPr wrap="square" anchor="ctr">
            <a:spAutoFit/>
          </a:bodyPr>
          <a:lstStyle/>
          <a:p>
            <a:pPr algn="ctr"/>
            <a:r>
              <a:rPr sz="1600" b="1">
                <a:solidFill>
                  <a:srgbClr val="00AEEF"/>
                </a:solidFill>
                <a:latin typeface="Calibri"/>
              </a:rPr>
              <a:t>05</a:t>
            </a:r>
          </a:p>
        </p:txBody>
      </p:sp>
      <p:sp>
        <p:nvSpPr>
          <p:cNvPr id="40" name="TextBox 39"/>
          <p:cNvSpPr txBox="1"/>
          <p:nvPr/>
        </p:nvSpPr>
        <p:spPr>
          <a:xfrm>
            <a:off x="1325880" y="4700016"/>
            <a:ext cx="4480560" cy="502920"/>
          </a:xfrm>
          <a:prstGeom prst="rect">
            <a:avLst/>
          </a:prstGeom>
          <a:noFill/>
        </p:spPr>
        <p:txBody>
          <a:bodyPr wrap="square" anchor="t">
            <a:spAutoFit/>
          </a:bodyPr>
          <a:lstStyle/>
          <a:p>
            <a:pPr algn="l"/>
            <a:r>
              <a:rPr sz="1600" b="1">
                <a:solidFill>
                  <a:srgbClr val="0B1C28"/>
                </a:solidFill>
                <a:latin typeface="Calibri"/>
              </a:rPr>
              <a:t>Do only the work that was assigned</a:t>
            </a:r>
          </a:p>
        </p:txBody>
      </p:sp>
      <p:sp>
        <p:nvSpPr>
          <p:cNvPr id="41" name="TextBox 40"/>
          <p:cNvSpPr txBox="1"/>
          <p:nvPr/>
        </p:nvSpPr>
        <p:spPr>
          <a:xfrm>
            <a:off x="1325880" y="5230368"/>
            <a:ext cx="4480560" cy="640080"/>
          </a:xfrm>
          <a:prstGeom prst="rect">
            <a:avLst/>
          </a:prstGeom>
          <a:noFill/>
        </p:spPr>
        <p:txBody>
          <a:bodyPr wrap="square" anchor="t">
            <a:spAutoFit/>
          </a:bodyPr>
          <a:lstStyle/>
          <a:p>
            <a:pPr algn="l"/>
            <a:r>
              <a:rPr sz="1300" b="0">
                <a:solidFill>
                  <a:srgbClr val="5A6872"/>
                </a:solidFill>
                <a:latin typeface="Calibri"/>
              </a:rPr>
              <a:t>Jobs change every night and every market. Tonight’s list and the notes decide, not last night’s habit.</a:t>
            </a:r>
          </a:p>
        </p:txBody>
      </p:sp>
      <p:sp>
        <p:nvSpPr>
          <p:cNvPr id="42" name="Rectangle 41"/>
          <p:cNvSpPr/>
          <p:nvPr/>
        </p:nvSpPr>
        <p:spPr>
          <a:xfrm>
            <a:off x="6263640" y="4498848"/>
            <a:ext cx="5669280" cy="153619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Rectangle 42"/>
          <p:cNvSpPr/>
          <p:nvPr/>
        </p:nvSpPr>
        <p:spPr>
          <a:xfrm>
            <a:off x="6263640" y="4498848"/>
            <a:ext cx="91440" cy="1536192"/>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Rectangle 43"/>
          <p:cNvSpPr/>
          <p:nvPr/>
        </p:nvSpPr>
        <p:spPr>
          <a:xfrm>
            <a:off x="6428232" y="4937760"/>
            <a:ext cx="640080" cy="640080"/>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6428232" y="4937760"/>
            <a:ext cx="640080" cy="640080"/>
          </a:xfrm>
          <a:prstGeom prst="rect">
            <a:avLst/>
          </a:prstGeom>
          <a:noFill/>
        </p:spPr>
        <p:txBody>
          <a:bodyPr wrap="square" anchor="ctr">
            <a:spAutoFit/>
          </a:bodyPr>
          <a:lstStyle/>
          <a:p>
            <a:pPr algn="ctr"/>
            <a:r>
              <a:rPr sz="1600" b="1">
                <a:solidFill>
                  <a:srgbClr val="00AEEF"/>
                </a:solidFill>
                <a:latin typeface="Calibri"/>
              </a:rPr>
              <a:t>06</a:t>
            </a:r>
          </a:p>
        </p:txBody>
      </p:sp>
      <p:sp>
        <p:nvSpPr>
          <p:cNvPr id="46" name="TextBox 45"/>
          <p:cNvSpPr txBox="1"/>
          <p:nvPr/>
        </p:nvSpPr>
        <p:spPr>
          <a:xfrm>
            <a:off x="7223760" y="4700016"/>
            <a:ext cx="4480560" cy="502920"/>
          </a:xfrm>
          <a:prstGeom prst="rect">
            <a:avLst/>
          </a:prstGeom>
          <a:noFill/>
        </p:spPr>
        <p:txBody>
          <a:bodyPr wrap="square" anchor="t">
            <a:spAutoFit/>
          </a:bodyPr>
          <a:lstStyle/>
          <a:p>
            <a:pPr algn="l"/>
            <a:r>
              <a:rPr sz="1600" b="1">
                <a:solidFill>
                  <a:srgbClr val="0B1C28"/>
                </a:solidFill>
                <a:latin typeface="Calibri"/>
              </a:rPr>
              <a:t>Practice the steps on sample maps</a:t>
            </a:r>
          </a:p>
        </p:txBody>
      </p:sp>
      <p:sp>
        <p:nvSpPr>
          <p:cNvPr id="47" name="TextBox 46"/>
          <p:cNvSpPr txBox="1"/>
          <p:nvPr/>
        </p:nvSpPr>
        <p:spPr>
          <a:xfrm>
            <a:off x="7223760" y="5230368"/>
            <a:ext cx="4480560" cy="640080"/>
          </a:xfrm>
          <a:prstGeom prst="rect">
            <a:avLst/>
          </a:prstGeom>
          <a:noFill/>
        </p:spPr>
        <p:txBody>
          <a:bodyPr wrap="square" anchor="t">
            <a:spAutoFit/>
          </a:bodyPr>
          <a:lstStyle/>
          <a:p>
            <a:pPr algn="l"/>
            <a:r>
              <a:rPr sz="1300" b="0">
                <a:solidFill>
                  <a:srgbClr val="5A6872"/>
                </a:solidFill>
                <a:latin typeface="Calibri"/>
              </a:rPr>
              <a:t>We’ll walk example prints so you can run the process. The samples are practice, not “the” job.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84124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841248"/>
            <a:ext cx="12191695" cy="6400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fbr-logo.png"/>
          <p:cNvPicPr>
            <a:picLocks noChangeAspect="1"/>
          </p:cNvPicPr>
          <p:nvPr/>
        </p:nvPicPr>
        <p:blipFill>
          <a:blip r:embed="rId2"/>
          <a:stretch>
            <a:fillRect/>
          </a:stretch>
        </p:blipFill>
        <p:spPr>
          <a:xfrm>
            <a:off x="201168" y="128016"/>
            <a:ext cx="585216" cy="585216"/>
          </a:xfrm>
          <a:prstGeom prst="rect">
            <a:avLst/>
          </a:prstGeom>
        </p:spPr>
      </p:pic>
      <p:sp>
        <p:nvSpPr>
          <p:cNvPr id="6" name="TextBox 5"/>
          <p:cNvSpPr txBox="1"/>
          <p:nvPr/>
        </p:nvSpPr>
        <p:spPr>
          <a:xfrm>
            <a:off x="932688" y="109728"/>
            <a:ext cx="9326880" cy="384048"/>
          </a:xfrm>
          <a:prstGeom prst="rect">
            <a:avLst/>
          </a:prstGeom>
          <a:noFill/>
        </p:spPr>
        <p:txBody>
          <a:bodyPr wrap="square" anchor="ctr">
            <a:spAutoFit/>
          </a:bodyPr>
          <a:lstStyle/>
          <a:p>
            <a:pPr algn="l"/>
            <a:r>
              <a:rPr sz="2200" b="1">
                <a:solidFill>
                  <a:srgbClr val="FFFFFF"/>
                </a:solidFill>
                <a:latin typeface="Calibri"/>
              </a:rPr>
              <a:t>Start here: the work-letter legend</a:t>
            </a:r>
          </a:p>
        </p:txBody>
      </p:sp>
      <p:sp>
        <p:nvSpPr>
          <p:cNvPr id="7" name="TextBox 6"/>
          <p:cNvSpPr txBox="1"/>
          <p:nvPr/>
        </p:nvSpPr>
        <p:spPr>
          <a:xfrm>
            <a:off x="932688" y="457200"/>
            <a:ext cx="9326880" cy="292608"/>
          </a:xfrm>
          <a:prstGeom prst="rect">
            <a:avLst/>
          </a:prstGeom>
          <a:noFill/>
        </p:spPr>
        <p:txBody>
          <a:bodyPr wrap="square" anchor="t">
            <a:spAutoFit/>
          </a:bodyPr>
          <a:lstStyle/>
          <a:p>
            <a:pPr algn="l"/>
            <a:r>
              <a:rPr sz="1100" b="0">
                <a:solidFill>
                  <a:srgbClr val="00AEEF"/>
                </a:solidFill>
                <a:latin typeface="Calibri"/>
              </a:rPr>
              <a:t>LEGEND</a:t>
            </a:r>
          </a:p>
        </p:txBody>
      </p:sp>
      <p:sp>
        <p:nvSpPr>
          <p:cNvPr id="8" name="TextBox 7"/>
          <p:cNvSpPr txBox="1"/>
          <p:nvPr/>
        </p:nvSpPr>
        <p:spPr>
          <a:xfrm>
            <a:off x="10424160" y="256032"/>
            <a:ext cx="1554480" cy="365760"/>
          </a:xfrm>
          <a:prstGeom prst="rect">
            <a:avLst/>
          </a:prstGeom>
          <a:noFill/>
        </p:spPr>
        <p:txBody>
          <a:bodyPr wrap="square" anchor="t">
            <a:spAutoFit/>
          </a:bodyPr>
          <a:lstStyle/>
          <a:p>
            <a:pPr algn="r"/>
            <a:r>
              <a:rPr sz="1000" b="1">
                <a:solidFill>
                  <a:srgbClr val="00AEEF"/>
                </a:solidFill>
                <a:latin typeface="Calibri"/>
              </a:rPr>
              <a:t>INTERNAL TRAINING</a:t>
            </a:r>
          </a:p>
        </p:txBody>
      </p:sp>
      <p:sp>
        <p:nvSpPr>
          <p:cNvPr id="9" name="Rectangle 8"/>
          <p:cNvSpPr/>
          <p:nvPr/>
        </p:nvSpPr>
        <p:spPr>
          <a:xfrm>
            <a:off x="0" y="6565392"/>
            <a:ext cx="12191695" cy="29260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256032" y="6583680"/>
            <a:ext cx="8686800" cy="237744"/>
          </a:xfrm>
          <a:prstGeom prst="rect">
            <a:avLst/>
          </a:prstGeom>
          <a:noFill/>
        </p:spPr>
        <p:txBody>
          <a:bodyPr wrap="square" anchor="t">
            <a:spAutoFit/>
          </a:bodyPr>
          <a:lstStyle/>
          <a:p>
            <a:pPr algn="r"/>
            <a:r>
              <a:rPr sz="1000" b="0">
                <a:solidFill>
                  <a:srgbClr val="B0C4CE"/>
                </a:solidFill>
                <a:latin typeface="Calibri"/>
              </a:rPr>
              <a:t>FBR  ·  How to read a coax hardline print  ·  Company Confidential</a:t>
            </a:r>
          </a:p>
        </p:txBody>
      </p:sp>
      <p:sp>
        <p:nvSpPr>
          <p:cNvPr id="11" name="TextBox 10"/>
          <p:cNvSpPr txBox="1"/>
          <p:nvPr/>
        </p:nvSpPr>
        <p:spPr>
          <a:xfrm>
            <a:off x="10424160" y="6583680"/>
            <a:ext cx="1508760" cy="237744"/>
          </a:xfrm>
          <a:prstGeom prst="rect">
            <a:avLst/>
          </a:prstGeom>
          <a:noFill/>
        </p:spPr>
        <p:txBody>
          <a:bodyPr wrap="square" anchor="ctr">
            <a:spAutoFit/>
          </a:bodyPr>
          <a:lstStyle/>
          <a:p>
            <a:pPr algn="r"/>
            <a:r>
              <a:rPr sz="1000" b="1">
                <a:solidFill>
                  <a:srgbClr val="FFFFFF"/>
                </a:solidFill>
                <a:latin typeface="Calibri"/>
              </a:rPr>
              <a:t>3</a:t>
            </a:r>
          </a:p>
        </p:txBody>
      </p:sp>
      <p:sp>
        <p:nvSpPr>
          <p:cNvPr id="12" name="TextBox 11"/>
          <p:cNvSpPr txBox="1"/>
          <p:nvPr/>
        </p:nvSpPr>
        <p:spPr>
          <a:xfrm>
            <a:off x="365760" y="1024128"/>
            <a:ext cx="11430000" cy="384048"/>
          </a:xfrm>
          <a:prstGeom prst="rect">
            <a:avLst/>
          </a:prstGeom>
          <a:noFill/>
        </p:spPr>
        <p:txBody>
          <a:bodyPr wrap="square" anchor="t">
            <a:spAutoFit/>
          </a:bodyPr>
          <a:lstStyle/>
          <a:p>
            <a:pPr algn="l"/>
            <a:r>
              <a:rPr sz="1500" b="0">
                <a:solidFill>
                  <a:srgbClr val="1A242C"/>
                </a:solidFill>
                <a:latin typeface="Calibri"/>
              </a:rPr>
              <a:t>Before you look for a street, know what the letters on the print mean. A letter on a device is the work at that spot.</a:t>
            </a:r>
          </a:p>
        </p:txBody>
      </p:sp>
      <p:sp>
        <p:nvSpPr>
          <p:cNvPr id="13" name="Rectangle 12"/>
          <p:cNvSpPr/>
          <p:nvPr/>
        </p:nvSpPr>
        <p:spPr>
          <a:xfrm>
            <a:off x="365760" y="1536192"/>
            <a:ext cx="2249424" cy="30632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365760" y="1536192"/>
            <a:ext cx="91440" cy="306324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1161288" y="1737360"/>
            <a:ext cx="640080" cy="640080"/>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161288" y="1737360"/>
            <a:ext cx="640080" cy="640080"/>
          </a:xfrm>
          <a:prstGeom prst="rect">
            <a:avLst/>
          </a:prstGeom>
          <a:noFill/>
        </p:spPr>
        <p:txBody>
          <a:bodyPr wrap="square" anchor="ctr">
            <a:spAutoFit/>
          </a:bodyPr>
          <a:lstStyle/>
          <a:p>
            <a:pPr algn="ctr"/>
            <a:r>
              <a:rPr sz="2200" b="1">
                <a:solidFill>
                  <a:srgbClr val="FFFFFF"/>
                </a:solidFill>
                <a:latin typeface="Calibri"/>
              </a:rPr>
              <a:t>A</a:t>
            </a:r>
          </a:p>
        </p:txBody>
      </p:sp>
      <p:sp>
        <p:nvSpPr>
          <p:cNvPr id="17" name="TextBox 16"/>
          <p:cNvSpPr txBox="1"/>
          <p:nvPr/>
        </p:nvSpPr>
        <p:spPr>
          <a:xfrm>
            <a:off x="475488" y="2542032"/>
            <a:ext cx="2029968" cy="640080"/>
          </a:xfrm>
          <a:prstGeom prst="rect">
            <a:avLst/>
          </a:prstGeom>
          <a:noFill/>
        </p:spPr>
        <p:txBody>
          <a:bodyPr wrap="square" anchor="t">
            <a:spAutoFit/>
          </a:bodyPr>
          <a:lstStyle/>
          <a:p>
            <a:pPr algn="ctr"/>
            <a:r>
              <a:rPr sz="1500" b="1">
                <a:solidFill>
                  <a:srgbClr val="0B1C28"/>
                </a:solidFill>
                <a:latin typeface="Calibri"/>
              </a:rPr>
              <a:t>Swap the active</a:t>
            </a:r>
          </a:p>
        </p:txBody>
      </p:sp>
      <p:sp>
        <p:nvSpPr>
          <p:cNvPr id="18" name="TextBox 17"/>
          <p:cNvSpPr txBox="1"/>
          <p:nvPr/>
        </p:nvSpPr>
        <p:spPr>
          <a:xfrm>
            <a:off x="475488" y="3200400"/>
            <a:ext cx="2029968" cy="1188720"/>
          </a:xfrm>
          <a:prstGeom prst="rect">
            <a:avLst/>
          </a:prstGeom>
          <a:noFill/>
        </p:spPr>
        <p:txBody>
          <a:bodyPr wrap="square" anchor="t">
            <a:spAutoFit/>
          </a:bodyPr>
          <a:lstStyle/>
          <a:p>
            <a:pPr algn="ctr"/>
            <a:r>
              <a:rPr sz="1300" b="0">
                <a:solidFill>
                  <a:srgbClr val="1A242C"/>
                </a:solidFill>
                <a:latin typeface="Calibri"/>
              </a:rPr>
              <a:t>Replace the amp or node that is already there.</a:t>
            </a:r>
          </a:p>
        </p:txBody>
      </p:sp>
      <p:sp>
        <p:nvSpPr>
          <p:cNvPr id="19" name="Rectangle 18"/>
          <p:cNvSpPr/>
          <p:nvPr/>
        </p:nvSpPr>
        <p:spPr>
          <a:xfrm>
            <a:off x="2724912" y="1536192"/>
            <a:ext cx="2249424" cy="30632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2724912" y="1536192"/>
            <a:ext cx="91440" cy="306324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3520440" y="1737360"/>
            <a:ext cx="640080" cy="640080"/>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3520440" y="1737360"/>
            <a:ext cx="640080" cy="640080"/>
          </a:xfrm>
          <a:prstGeom prst="rect">
            <a:avLst/>
          </a:prstGeom>
          <a:noFill/>
        </p:spPr>
        <p:txBody>
          <a:bodyPr wrap="square" anchor="ctr">
            <a:spAutoFit/>
          </a:bodyPr>
          <a:lstStyle/>
          <a:p>
            <a:pPr algn="ctr"/>
            <a:r>
              <a:rPr sz="2200" b="1">
                <a:solidFill>
                  <a:srgbClr val="FFFFFF"/>
                </a:solidFill>
                <a:latin typeface="Calibri"/>
              </a:rPr>
              <a:t>E</a:t>
            </a:r>
          </a:p>
        </p:txBody>
      </p:sp>
      <p:sp>
        <p:nvSpPr>
          <p:cNvPr id="23" name="TextBox 22"/>
          <p:cNvSpPr txBox="1"/>
          <p:nvPr/>
        </p:nvSpPr>
        <p:spPr>
          <a:xfrm>
            <a:off x="2834640" y="2542032"/>
            <a:ext cx="2029968" cy="640080"/>
          </a:xfrm>
          <a:prstGeom prst="rect">
            <a:avLst/>
          </a:prstGeom>
          <a:noFill/>
        </p:spPr>
        <p:txBody>
          <a:bodyPr wrap="square" anchor="t">
            <a:spAutoFit/>
          </a:bodyPr>
          <a:lstStyle/>
          <a:p>
            <a:pPr algn="ctr"/>
            <a:r>
              <a:rPr sz="1500" b="1">
                <a:solidFill>
                  <a:srgbClr val="0B1C28"/>
                </a:solidFill>
                <a:latin typeface="Calibri"/>
              </a:rPr>
              <a:t>New tap</a:t>
            </a:r>
          </a:p>
        </p:txBody>
      </p:sp>
      <p:sp>
        <p:nvSpPr>
          <p:cNvPr id="24" name="TextBox 23"/>
          <p:cNvSpPr txBox="1"/>
          <p:nvPr/>
        </p:nvSpPr>
        <p:spPr>
          <a:xfrm>
            <a:off x="2834640" y="3200400"/>
            <a:ext cx="2029968" cy="1188720"/>
          </a:xfrm>
          <a:prstGeom prst="rect">
            <a:avLst/>
          </a:prstGeom>
          <a:noFill/>
        </p:spPr>
        <p:txBody>
          <a:bodyPr wrap="square" anchor="t">
            <a:spAutoFit/>
          </a:bodyPr>
          <a:lstStyle/>
          <a:p>
            <a:pPr algn="ctr"/>
            <a:r>
              <a:rPr sz="1300" b="0">
                <a:solidFill>
                  <a:srgbClr val="1A242C"/>
                </a:solidFill>
                <a:latin typeface="Calibri"/>
              </a:rPr>
              <a:t>Install a new tap. The number in the circle is the tap value.</a:t>
            </a:r>
          </a:p>
        </p:txBody>
      </p:sp>
      <p:sp>
        <p:nvSpPr>
          <p:cNvPr id="25" name="Rectangle 24"/>
          <p:cNvSpPr/>
          <p:nvPr/>
        </p:nvSpPr>
        <p:spPr>
          <a:xfrm>
            <a:off x="5084064" y="1536192"/>
            <a:ext cx="2249424" cy="30632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5084064" y="1536192"/>
            <a:ext cx="91440" cy="306324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5879592" y="1737360"/>
            <a:ext cx="640080" cy="640080"/>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5879592" y="1737360"/>
            <a:ext cx="640080" cy="640080"/>
          </a:xfrm>
          <a:prstGeom prst="rect">
            <a:avLst/>
          </a:prstGeom>
          <a:noFill/>
        </p:spPr>
        <p:txBody>
          <a:bodyPr wrap="square" anchor="ctr">
            <a:spAutoFit/>
          </a:bodyPr>
          <a:lstStyle/>
          <a:p>
            <a:pPr algn="ctr"/>
            <a:r>
              <a:rPr sz="2200" b="1">
                <a:solidFill>
                  <a:srgbClr val="FFFFFF"/>
                </a:solidFill>
                <a:latin typeface="Calibri"/>
              </a:rPr>
              <a:t>G</a:t>
            </a:r>
          </a:p>
        </p:txBody>
      </p:sp>
      <p:sp>
        <p:nvSpPr>
          <p:cNvPr id="29" name="TextBox 28"/>
          <p:cNvSpPr txBox="1"/>
          <p:nvPr/>
        </p:nvSpPr>
        <p:spPr>
          <a:xfrm>
            <a:off x="5193792" y="2542032"/>
            <a:ext cx="2029968" cy="640080"/>
          </a:xfrm>
          <a:prstGeom prst="rect">
            <a:avLst/>
          </a:prstGeom>
          <a:noFill/>
        </p:spPr>
        <p:txBody>
          <a:bodyPr wrap="square" anchor="t">
            <a:spAutoFit/>
          </a:bodyPr>
          <a:lstStyle/>
          <a:p>
            <a:pPr algn="ctr"/>
            <a:r>
              <a:rPr sz="1500" b="1">
                <a:solidFill>
                  <a:srgbClr val="0B1C28"/>
                </a:solidFill>
                <a:latin typeface="Calibri"/>
              </a:rPr>
              <a:t>New splitter</a:t>
            </a:r>
          </a:p>
        </p:txBody>
      </p:sp>
      <p:sp>
        <p:nvSpPr>
          <p:cNvPr id="30" name="TextBox 29"/>
          <p:cNvSpPr txBox="1"/>
          <p:nvPr/>
        </p:nvSpPr>
        <p:spPr>
          <a:xfrm>
            <a:off x="5193792" y="3200400"/>
            <a:ext cx="2029968" cy="1188720"/>
          </a:xfrm>
          <a:prstGeom prst="rect">
            <a:avLst/>
          </a:prstGeom>
          <a:noFill/>
        </p:spPr>
        <p:txBody>
          <a:bodyPr wrap="square" anchor="t">
            <a:spAutoFit/>
          </a:bodyPr>
          <a:lstStyle/>
          <a:p>
            <a:pPr algn="ctr"/>
            <a:r>
              <a:rPr sz="1300" b="0">
                <a:solidFill>
                  <a:srgbClr val="1A242C"/>
                </a:solidFill>
                <a:latin typeface="Calibri"/>
              </a:rPr>
              <a:t>Install a new splitter on that branch.</a:t>
            </a:r>
          </a:p>
        </p:txBody>
      </p:sp>
      <p:sp>
        <p:nvSpPr>
          <p:cNvPr id="31" name="Rectangle 30"/>
          <p:cNvSpPr/>
          <p:nvPr/>
        </p:nvSpPr>
        <p:spPr>
          <a:xfrm>
            <a:off x="7443216" y="1536192"/>
            <a:ext cx="2249424" cy="30632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ectangle 31"/>
          <p:cNvSpPr/>
          <p:nvPr/>
        </p:nvSpPr>
        <p:spPr>
          <a:xfrm>
            <a:off x="7443216" y="1536192"/>
            <a:ext cx="91440" cy="306324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ectangle 32"/>
          <p:cNvSpPr/>
          <p:nvPr/>
        </p:nvSpPr>
        <p:spPr>
          <a:xfrm>
            <a:off x="8238744" y="1737360"/>
            <a:ext cx="640080" cy="640080"/>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8238744" y="1737360"/>
            <a:ext cx="640080" cy="640080"/>
          </a:xfrm>
          <a:prstGeom prst="rect">
            <a:avLst/>
          </a:prstGeom>
          <a:noFill/>
        </p:spPr>
        <p:txBody>
          <a:bodyPr wrap="square" anchor="ctr">
            <a:spAutoFit/>
          </a:bodyPr>
          <a:lstStyle/>
          <a:p>
            <a:pPr algn="ctr"/>
            <a:r>
              <a:rPr sz="2200" b="1">
                <a:solidFill>
                  <a:srgbClr val="FFFFFF"/>
                </a:solidFill>
                <a:latin typeface="Calibri"/>
              </a:rPr>
              <a:t>H</a:t>
            </a:r>
          </a:p>
        </p:txBody>
      </p:sp>
      <p:sp>
        <p:nvSpPr>
          <p:cNvPr id="35" name="TextBox 34"/>
          <p:cNvSpPr txBox="1"/>
          <p:nvPr/>
        </p:nvSpPr>
        <p:spPr>
          <a:xfrm>
            <a:off x="7552944" y="2542032"/>
            <a:ext cx="2029968" cy="640080"/>
          </a:xfrm>
          <a:prstGeom prst="rect">
            <a:avLst/>
          </a:prstGeom>
          <a:noFill/>
        </p:spPr>
        <p:txBody>
          <a:bodyPr wrap="square" anchor="t">
            <a:spAutoFit/>
          </a:bodyPr>
          <a:lstStyle/>
          <a:p>
            <a:pPr algn="ctr"/>
            <a:r>
              <a:rPr sz="1500" b="1">
                <a:solidFill>
                  <a:srgbClr val="0B1C28"/>
                </a:solidFill>
                <a:latin typeface="Calibri"/>
              </a:rPr>
              <a:t>Add an active</a:t>
            </a:r>
          </a:p>
        </p:txBody>
      </p:sp>
      <p:sp>
        <p:nvSpPr>
          <p:cNvPr id="36" name="TextBox 35"/>
          <p:cNvSpPr txBox="1"/>
          <p:nvPr/>
        </p:nvSpPr>
        <p:spPr>
          <a:xfrm>
            <a:off x="7552944" y="3200400"/>
            <a:ext cx="2029968" cy="1188720"/>
          </a:xfrm>
          <a:prstGeom prst="rect">
            <a:avLst/>
          </a:prstGeom>
          <a:noFill/>
        </p:spPr>
        <p:txBody>
          <a:bodyPr wrap="square" anchor="t">
            <a:spAutoFit/>
          </a:bodyPr>
          <a:lstStyle/>
          <a:p>
            <a:pPr algn="ctr"/>
            <a:r>
              <a:rPr sz="1300" b="0">
                <a:solidFill>
                  <a:srgbClr val="1A242C"/>
                </a:solidFill>
                <a:latin typeface="Calibri"/>
              </a:rPr>
              <a:t>Put in an amp that was not there before.</a:t>
            </a:r>
          </a:p>
        </p:txBody>
      </p:sp>
      <p:sp>
        <p:nvSpPr>
          <p:cNvPr id="37" name="Rectangle 36"/>
          <p:cNvSpPr/>
          <p:nvPr/>
        </p:nvSpPr>
        <p:spPr>
          <a:xfrm>
            <a:off x="9802368" y="1536192"/>
            <a:ext cx="2249424" cy="30632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Rectangle 37"/>
          <p:cNvSpPr/>
          <p:nvPr/>
        </p:nvSpPr>
        <p:spPr>
          <a:xfrm>
            <a:off x="9802368" y="1536192"/>
            <a:ext cx="91440" cy="306324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Rectangle 38"/>
          <p:cNvSpPr/>
          <p:nvPr/>
        </p:nvSpPr>
        <p:spPr>
          <a:xfrm>
            <a:off x="10597896" y="1737360"/>
            <a:ext cx="640080" cy="640080"/>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xtBox 39"/>
          <p:cNvSpPr txBox="1"/>
          <p:nvPr/>
        </p:nvSpPr>
        <p:spPr>
          <a:xfrm>
            <a:off x="10597896" y="1737360"/>
            <a:ext cx="640080" cy="640080"/>
          </a:xfrm>
          <a:prstGeom prst="rect">
            <a:avLst/>
          </a:prstGeom>
          <a:noFill/>
        </p:spPr>
        <p:txBody>
          <a:bodyPr wrap="square" anchor="ctr">
            <a:spAutoFit/>
          </a:bodyPr>
          <a:lstStyle/>
          <a:p>
            <a:pPr algn="ctr"/>
            <a:r>
              <a:rPr sz="2200" b="1">
                <a:solidFill>
                  <a:srgbClr val="FFFFFF"/>
                </a:solidFill>
                <a:latin typeface="Calibri"/>
              </a:rPr>
              <a:t>J</a:t>
            </a:r>
          </a:p>
        </p:txBody>
      </p:sp>
      <p:sp>
        <p:nvSpPr>
          <p:cNvPr id="41" name="TextBox 40"/>
          <p:cNvSpPr txBox="1"/>
          <p:nvPr/>
        </p:nvSpPr>
        <p:spPr>
          <a:xfrm>
            <a:off x="9912096" y="2542032"/>
            <a:ext cx="2029968" cy="640080"/>
          </a:xfrm>
          <a:prstGeom prst="rect">
            <a:avLst/>
          </a:prstGeom>
          <a:noFill/>
        </p:spPr>
        <p:txBody>
          <a:bodyPr wrap="square" anchor="t">
            <a:spAutoFit/>
          </a:bodyPr>
          <a:lstStyle/>
          <a:p>
            <a:pPr algn="ctr"/>
            <a:r>
              <a:rPr sz="1500" b="1">
                <a:solidFill>
                  <a:srgbClr val="0B1C28"/>
                </a:solidFill>
                <a:latin typeface="Calibri"/>
              </a:rPr>
              <a:t>EQ comes out</a:t>
            </a:r>
          </a:p>
        </p:txBody>
      </p:sp>
      <p:sp>
        <p:nvSpPr>
          <p:cNvPr id="42" name="TextBox 41"/>
          <p:cNvSpPr txBox="1"/>
          <p:nvPr/>
        </p:nvSpPr>
        <p:spPr>
          <a:xfrm>
            <a:off x="9912096" y="3200400"/>
            <a:ext cx="2029968" cy="1188720"/>
          </a:xfrm>
          <a:prstGeom prst="rect">
            <a:avLst/>
          </a:prstGeom>
          <a:noFill/>
        </p:spPr>
        <p:txBody>
          <a:bodyPr wrap="square" anchor="t">
            <a:spAutoFit/>
          </a:bodyPr>
          <a:lstStyle/>
          <a:p>
            <a:pPr algn="ctr"/>
            <a:r>
              <a:rPr sz="1300" b="0">
                <a:solidFill>
                  <a:srgbClr val="1A242C"/>
                </a:solidFill>
                <a:latin typeface="Calibri"/>
              </a:rPr>
              <a:t>Remove the equalizer. The print may show a jumper left in.</a:t>
            </a:r>
          </a:p>
        </p:txBody>
      </p:sp>
      <p:sp>
        <p:nvSpPr>
          <p:cNvPr id="43" name="Rectangle 42"/>
          <p:cNvSpPr/>
          <p:nvPr/>
        </p:nvSpPr>
        <p:spPr>
          <a:xfrm>
            <a:off x="365760" y="4754880"/>
            <a:ext cx="11475720" cy="150876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Rectangle 43"/>
          <p:cNvSpPr/>
          <p:nvPr/>
        </p:nvSpPr>
        <p:spPr>
          <a:xfrm>
            <a:off x="365760" y="4754880"/>
            <a:ext cx="91440" cy="150876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585216" y="4901184"/>
            <a:ext cx="11109960" cy="292608"/>
          </a:xfrm>
          <a:prstGeom prst="rect">
            <a:avLst/>
          </a:prstGeom>
          <a:noFill/>
        </p:spPr>
        <p:txBody>
          <a:bodyPr wrap="square" anchor="t">
            <a:spAutoFit/>
          </a:bodyPr>
          <a:lstStyle/>
          <a:p>
            <a:pPr algn="l"/>
            <a:r>
              <a:rPr sz="1500" b="1">
                <a:solidFill>
                  <a:srgbClr val="0B1C28"/>
                </a:solidFill>
                <a:latin typeface="Calibri"/>
              </a:rPr>
              <a:t>More than one letter at one spot</a:t>
            </a:r>
          </a:p>
        </p:txBody>
      </p:sp>
      <p:sp>
        <p:nvSpPr>
          <p:cNvPr id="46" name="TextBox 45"/>
          <p:cNvSpPr txBox="1"/>
          <p:nvPr/>
        </p:nvSpPr>
        <p:spPr>
          <a:xfrm>
            <a:off x="585216" y="5248656"/>
            <a:ext cx="11109960" cy="822960"/>
          </a:xfrm>
          <a:prstGeom prst="rect">
            <a:avLst/>
          </a:prstGeom>
          <a:noFill/>
        </p:spPr>
        <p:txBody>
          <a:bodyPr wrap="square" anchor="t">
            <a:spAutoFit/>
          </a:bodyPr>
          <a:lstStyle/>
          <a:p>
            <a:pPr algn="l"/>
            <a:r>
              <a:rPr sz="1400" b="0">
                <a:solidFill>
                  <a:srgbClr val="1A242C"/>
                </a:solidFill>
                <a:latin typeface="Calibri"/>
              </a:rPr>
              <a:t>If the box says A, E  — swap the active and put a new tap there. If it says J and add splice — do both.
Read the whole string. Then check your assignment: if that device is not yours, you still don’t work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84124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841248"/>
            <a:ext cx="12191695" cy="6400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fbr-logo.png"/>
          <p:cNvPicPr>
            <a:picLocks noChangeAspect="1"/>
          </p:cNvPicPr>
          <p:nvPr/>
        </p:nvPicPr>
        <p:blipFill>
          <a:blip r:embed="rId2"/>
          <a:stretch>
            <a:fillRect/>
          </a:stretch>
        </p:blipFill>
        <p:spPr>
          <a:xfrm>
            <a:off x="201168" y="128016"/>
            <a:ext cx="585216" cy="585216"/>
          </a:xfrm>
          <a:prstGeom prst="rect">
            <a:avLst/>
          </a:prstGeom>
        </p:spPr>
      </p:pic>
      <p:sp>
        <p:nvSpPr>
          <p:cNvPr id="6" name="TextBox 5"/>
          <p:cNvSpPr txBox="1"/>
          <p:nvPr/>
        </p:nvSpPr>
        <p:spPr>
          <a:xfrm>
            <a:off x="932688" y="109728"/>
            <a:ext cx="9326880" cy="384048"/>
          </a:xfrm>
          <a:prstGeom prst="rect">
            <a:avLst/>
          </a:prstGeom>
          <a:noFill/>
        </p:spPr>
        <p:txBody>
          <a:bodyPr wrap="square" anchor="ctr">
            <a:spAutoFit/>
          </a:bodyPr>
          <a:lstStyle/>
          <a:p>
            <a:pPr algn="l"/>
            <a:r>
              <a:rPr sz="2200" b="1">
                <a:solidFill>
                  <a:srgbClr val="FFFFFF"/>
                </a:solidFill>
                <a:latin typeface="Calibri"/>
              </a:rPr>
              <a:t>Start here: symbols on the print</a:t>
            </a:r>
          </a:p>
        </p:txBody>
      </p:sp>
      <p:sp>
        <p:nvSpPr>
          <p:cNvPr id="7" name="TextBox 6"/>
          <p:cNvSpPr txBox="1"/>
          <p:nvPr/>
        </p:nvSpPr>
        <p:spPr>
          <a:xfrm>
            <a:off x="932688" y="457200"/>
            <a:ext cx="9326880" cy="292608"/>
          </a:xfrm>
          <a:prstGeom prst="rect">
            <a:avLst/>
          </a:prstGeom>
          <a:noFill/>
        </p:spPr>
        <p:txBody>
          <a:bodyPr wrap="square" anchor="t">
            <a:spAutoFit/>
          </a:bodyPr>
          <a:lstStyle/>
          <a:p>
            <a:pPr algn="l"/>
            <a:r>
              <a:rPr sz="1100" b="0">
                <a:solidFill>
                  <a:srgbClr val="00AEEF"/>
                </a:solidFill>
                <a:latin typeface="Calibri"/>
              </a:rPr>
              <a:t>LEGEND</a:t>
            </a:r>
          </a:p>
        </p:txBody>
      </p:sp>
      <p:sp>
        <p:nvSpPr>
          <p:cNvPr id="8" name="TextBox 7"/>
          <p:cNvSpPr txBox="1"/>
          <p:nvPr/>
        </p:nvSpPr>
        <p:spPr>
          <a:xfrm>
            <a:off x="10424160" y="256032"/>
            <a:ext cx="1554480" cy="365760"/>
          </a:xfrm>
          <a:prstGeom prst="rect">
            <a:avLst/>
          </a:prstGeom>
          <a:noFill/>
        </p:spPr>
        <p:txBody>
          <a:bodyPr wrap="square" anchor="t">
            <a:spAutoFit/>
          </a:bodyPr>
          <a:lstStyle/>
          <a:p>
            <a:pPr algn="r"/>
            <a:r>
              <a:rPr sz="1000" b="1">
                <a:solidFill>
                  <a:srgbClr val="00AEEF"/>
                </a:solidFill>
                <a:latin typeface="Calibri"/>
              </a:rPr>
              <a:t>INTERNAL TRAINING</a:t>
            </a:r>
          </a:p>
        </p:txBody>
      </p:sp>
      <p:sp>
        <p:nvSpPr>
          <p:cNvPr id="9" name="Rectangle 8"/>
          <p:cNvSpPr/>
          <p:nvPr/>
        </p:nvSpPr>
        <p:spPr>
          <a:xfrm>
            <a:off x="0" y="6565392"/>
            <a:ext cx="12191695" cy="29260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256032" y="6583680"/>
            <a:ext cx="8686800" cy="237744"/>
          </a:xfrm>
          <a:prstGeom prst="rect">
            <a:avLst/>
          </a:prstGeom>
          <a:noFill/>
        </p:spPr>
        <p:txBody>
          <a:bodyPr wrap="square" anchor="t">
            <a:spAutoFit/>
          </a:bodyPr>
          <a:lstStyle/>
          <a:p>
            <a:pPr algn="r"/>
            <a:r>
              <a:rPr sz="1000" b="0">
                <a:solidFill>
                  <a:srgbClr val="B0C4CE"/>
                </a:solidFill>
                <a:latin typeface="Calibri"/>
              </a:rPr>
              <a:t>FBR  ·  How to read a coax hardline print  ·  Company Confidential</a:t>
            </a:r>
          </a:p>
        </p:txBody>
      </p:sp>
      <p:sp>
        <p:nvSpPr>
          <p:cNvPr id="11" name="TextBox 10"/>
          <p:cNvSpPr txBox="1"/>
          <p:nvPr/>
        </p:nvSpPr>
        <p:spPr>
          <a:xfrm>
            <a:off x="10424160" y="6583680"/>
            <a:ext cx="1508760" cy="237744"/>
          </a:xfrm>
          <a:prstGeom prst="rect">
            <a:avLst/>
          </a:prstGeom>
          <a:noFill/>
        </p:spPr>
        <p:txBody>
          <a:bodyPr wrap="square" anchor="ctr">
            <a:spAutoFit/>
          </a:bodyPr>
          <a:lstStyle/>
          <a:p>
            <a:pPr algn="r"/>
            <a:r>
              <a:rPr sz="1000" b="1">
                <a:solidFill>
                  <a:srgbClr val="FFFFFF"/>
                </a:solidFill>
                <a:latin typeface="Calibri"/>
              </a:rPr>
              <a:t>4</a:t>
            </a:r>
          </a:p>
        </p:txBody>
      </p:sp>
      <p:sp>
        <p:nvSpPr>
          <p:cNvPr id="12" name="TextBox 11"/>
          <p:cNvSpPr txBox="1"/>
          <p:nvPr/>
        </p:nvSpPr>
        <p:spPr>
          <a:xfrm>
            <a:off x="365760" y="1005840"/>
            <a:ext cx="11430000" cy="329184"/>
          </a:xfrm>
          <a:prstGeom prst="rect">
            <a:avLst/>
          </a:prstGeom>
          <a:noFill/>
        </p:spPr>
        <p:txBody>
          <a:bodyPr wrap="square" anchor="t">
            <a:spAutoFit/>
          </a:bodyPr>
          <a:lstStyle/>
          <a:p>
            <a:pPr algn="l"/>
            <a:r>
              <a:rPr sz="1400" b="0">
                <a:solidFill>
                  <a:srgbClr val="1A242C"/>
                </a:solidFill>
                <a:latin typeface="Calibri"/>
              </a:rPr>
              <a:t>These are the hardware marks you’ll see on the line. Same idea every market — the drawing style can vary a little, the meaning does not.</a:t>
            </a:r>
          </a:p>
        </p:txBody>
      </p:sp>
      <p:sp>
        <p:nvSpPr>
          <p:cNvPr id="13" name="Rectangle 12"/>
          <p:cNvSpPr/>
          <p:nvPr/>
        </p:nvSpPr>
        <p:spPr>
          <a:xfrm>
            <a:off x="292608" y="1389888"/>
            <a:ext cx="2852928" cy="230428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292608" y="1389888"/>
            <a:ext cx="91440" cy="230428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1463040" y="1664208"/>
            <a:ext cx="512064" cy="512064"/>
          </a:xfrm>
          <a:prstGeom prst="ellipse">
            <a:avLst/>
          </a:prstGeom>
          <a:noFill/>
          <a:ln w="22225">
            <a:solidFill>
              <a:srgbClr val="0B1C2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463040" y="1664208"/>
            <a:ext cx="512064" cy="512064"/>
          </a:xfrm>
          <a:prstGeom prst="rect">
            <a:avLst/>
          </a:prstGeom>
          <a:noFill/>
        </p:spPr>
        <p:txBody>
          <a:bodyPr wrap="square" anchor="ctr">
            <a:spAutoFit/>
          </a:bodyPr>
          <a:lstStyle/>
          <a:p>
            <a:pPr algn="ctr"/>
            <a:r>
              <a:rPr sz="1600" b="1">
                <a:solidFill>
                  <a:srgbClr val="0B1C28"/>
                </a:solidFill>
                <a:latin typeface="Calibri"/>
              </a:rPr>
              <a:t>×</a:t>
            </a:r>
          </a:p>
        </p:txBody>
      </p:sp>
      <p:sp>
        <p:nvSpPr>
          <p:cNvPr id="17" name="TextBox 16"/>
          <p:cNvSpPr txBox="1"/>
          <p:nvPr/>
        </p:nvSpPr>
        <p:spPr>
          <a:xfrm>
            <a:off x="402336" y="2414016"/>
            <a:ext cx="2633472" cy="329184"/>
          </a:xfrm>
          <a:prstGeom prst="rect">
            <a:avLst/>
          </a:prstGeom>
          <a:noFill/>
        </p:spPr>
        <p:txBody>
          <a:bodyPr wrap="square" anchor="t">
            <a:spAutoFit/>
          </a:bodyPr>
          <a:lstStyle/>
          <a:p>
            <a:pPr algn="ctr"/>
            <a:r>
              <a:rPr sz="1400" b="1">
                <a:solidFill>
                  <a:srgbClr val="0B1C28"/>
                </a:solidFill>
                <a:latin typeface="Calibri"/>
              </a:rPr>
              <a:t>Pole</a:t>
            </a:r>
          </a:p>
        </p:txBody>
      </p:sp>
      <p:sp>
        <p:nvSpPr>
          <p:cNvPr id="18" name="TextBox 17"/>
          <p:cNvSpPr txBox="1"/>
          <p:nvPr/>
        </p:nvSpPr>
        <p:spPr>
          <a:xfrm>
            <a:off x="402336" y="2743200"/>
            <a:ext cx="2633472" cy="777240"/>
          </a:xfrm>
          <a:prstGeom prst="rect">
            <a:avLst/>
          </a:prstGeom>
          <a:noFill/>
        </p:spPr>
        <p:txBody>
          <a:bodyPr wrap="square" anchor="t">
            <a:spAutoFit/>
          </a:bodyPr>
          <a:lstStyle/>
          <a:p>
            <a:pPr algn="ctr"/>
            <a:r>
              <a:rPr sz="1200" b="0">
                <a:solidFill>
                  <a:srgbClr val="1A242C"/>
                </a:solidFill>
                <a:latin typeface="Calibri"/>
              </a:rPr>
              <a:t>Circle with an X. Strand plant hangs here. This is a location, not a tap.</a:t>
            </a:r>
          </a:p>
        </p:txBody>
      </p:sp>
      <p:sp>
        <p:nvSpPr>
          <p:cNvPr id="19" name="Rectangle 18"/>
          <p:cNvSpPr/>
          <p:nvPr/>
        </p:nvSpPr>
        <p:spPr>
          <a:xfrm>
            <a:off x="3255264" y="1389888"/>
            <a:ext cx="2852928" cy="230428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3255264" y="1389888"/>
            <a:ext cx="91440" cy="230428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4425696" y="1664208"/>
            <a:ext cx="512064" cy="512064"/>
          </a:xfrm>
          <a:prstGeom prst="ellipse">
            <a:avLst/>
          </a:prstGeom>
          <a:noFill/>
          <a:ln w="22225">
            <a:solidFill>
              <a:srgbClr val="0B1C2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4425696" y="1664208"/>
            <a:ext cx="512064" cy="512064"/>
          </a:xfrm>
          <a:prstGeom prst="rect">
            <a:avLst/>
          </a:prstGeom>
          <a:noFill/>
        </p:spPr>
        <p:txBody>
          <a:bodyPr wrap="square" anchor="ctr">
            <a:spAutoFit/>
          </a:bodyPr>
          <a:lstStyle/>
          <a:p>
            <a:pPr algn="ctr"/>
            <a:r>
              <a:rPr sz="1200" b="1">
                <a:solidFill>
                  <a:srgbClr val="0B1C28"/>
                </a:solidFill>
                <a:latin typeface="Calibri"/>
              </a:rPr>
              <a:t>17</a:t>
            </a:r>
          </a:p>
        </p:txBody>
      </p:sp>
      <p:sp>
        <p:nvSpPr>
          <p:cNvPr id="23" name="TextBox 22"/>
          <p:cNvSpPr txBox="1"/>
          <p:nvPr/>
        </p:nvSpPr>
        <p:spPr>
          <a:xfrm>
            <a:off x="3364992" y="2414016"/>
            <a:ext cx="2633472" cy="329184"/>
          </a:xfrm>
          <a:prstGeom prst="rect">
            <a:avLst/>
          </a:prstGeom>
          <a:noFill/>
        </p:spPr>
        <p:txBody>
          <a:bodyPr wrap="square" anchor="t">
            <a:spAutoFit/>
          </a:bodyPr>
          <a:lstStyle/>
          <a:p>
            <a:pPr algn="ctr"/>
            <a:r>
              <a:rPr sz="1400" b="1">
                <a:solidFill>
                  <a:srgbClr val="0B1C28"/>
                </a:solidFill>
                <a:latin typeface="Calibri"/>
              </a:rPr>
              <a:t>Tap</a:t>
            </a:r>
          </a:p>
        </p:txBody>
      </p:sp>
      <p:sp>
        <p:nvSpPr>
          <p:cNvPr id="24" name="TextBox 23"/>
          <p:cNvSpPr txBox="1"/>
          <p:nvPr/>
        </p:nvSpPr>
        <p:spPr>
          <a:xfrm>
            <a:off x="3364992" y="2743200"/>
            <a:ext cx="2633472" cy="777240"/>
          </a:xfrm>
          <a:prstGeom prst="rect">
            <a:avLst/>
          </a:prstGeom>
          <a:noFill/>
        </p:spPr>
        <p:txBody>
          <a:bodyPr wrap="square" anchor="t">
            <a:spAutoFit/>
          </a:bodyPr>
          <a:lstStyle/>
          <a:p>
            <a:pPr algn="ctr"/>
            <a:r>
              <a:rPr sz="1200" b="0">
                <a:solidFill>
                  <a:srgbClr val="1A242C"/>
                </a:solidFill>
                <a:latin typeface="Calibri"/>
              </a:rPr>
              <a:t>Circle with a number. That number is the tap value (dB), not the house and not the pole ID.</a:t>
            </a:r>
          </a:p>
        </p:txBody>
      </p:sp>
      <p:sp>
        <p:nvSpPr>
          <p:cNvPr id="25" name="Rectangle 24"/>
          <p:cNvSpPr/>
          <p:nvPr/>
        </p:nvSpPr>
        <p:spPr>
          <a:xfrm>
            <a:off x="6217920" y="1389888"/>
            <a:ext cx="2852928" cy="230428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6217920" y="1389888"/>
            <a:ext cx="91440" cy="230428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Isosceles Triangle 26"/>
          <p:cNvSpPr/>
          <p:nvPr/>
        </p:nvSpPr>
        <p:spPr>
          <a:xfrm>
            <a:off x="7388352" y="1700784"/>
            <a:ext cx="512064" cy="438912"/>
          </a:xfrm>
          <a:prstGeom prst="triangle">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6327648" y="2414016"/>
            <a:ext cx="2633472" cy="329184"/>
          </a:xfrm>
          <a:prstGeom prst="rect">
            <a:avLst/>
          </a:prstGeom>
          <a:noFill/>
        </p:spPr>
        <p:txBody>
          <a:bodyPr wrap="square" anchor="t">
            <a:spAutoFit/>
          </a:bodyPr>
          <a:lstStyle/>
          <a:p>
            <a:pPr algn="ctr"/>
            <a:r>
              <a:rPr sz="1400" b="1">
                <a:solidFill>
                  <a:srgbClr val="0B1C28"/>
                </a:solidFill>
                <a:latin typeface="Calibri"/>
              </a:rPr>
              <a:t>Active / amp</a:t>
            </a:r>
          </a:p>
        </p:txBody>
      </p:sp>
      <p:sp>
        <p:nvSpPr>
          <p:cNvPr id="29" name="TextBox 28"/>
          <p:cNvSpPr txBox="1"/>
          <p:nvPr/>
        </p:nvSpPr>
        <p:spPr>
          <a:xfrm>
            <a:off x="6327648" y="2743200"/>
            <a:ext cx="2633472" cy="777240"/>
          </a:xfrm>
          <a:prstGeom prst="rect">
            <a:avLst/>
          </a:prstGeom>
          <a:noFill/>
        </p:spPr>
        <p:txBody>
          <a:bodyPr wrap="square" anchor="t">
            <a:spAutoFit/>
          </a:bodyPr>
          <a:lstStyle/>
          <a:p>
            <a:pPr algn="ctr"/>
            <a:r>
              <a:rPr sz="1200" b="0">
                <a:solidFill>
                  <a:srgbClr val="1A242C"/>
                </a:solidFill>
                <a:latin typeface="Calibri"/>
              </a:rPr>
              <a:t>Triangle on the line. Powered device. Black corners = input / bridger style — not a splitter. Next slide shows the variants.</a:t>
            </a:r>
          </a:p>
        </p:txBody>
      </p:sp>
      <p:sp>
        <p:nvSpPr>
          <p:cNvPr id="30" name="Rectangle 29"/>
          <p:cNvSpPr/>
          <p:nvPr/>
        </p:nvSpPr>
        <p:spPr>
          <a:xfrm>
            <a:off x="9180576" y="1389888"/>
            <a:ext cx="2852928" cy="230428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Rectangle 30"/>
          <p:cNvSpPr/>
          <p:nvPr/>
        </p:nvSpPr>
        <p:spPr>
          <a:xfrm>
            <a:off x="9180576" y="1389888"/>
            <a:ext cx="91440" cy="230428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ectangle 31"/>
          <p:cNvSpPr/>
          <p:nvPr/>
        </p:nvSpPr>
        <p:spPr>
          <a:xfrm>
            <a:off x="10296144" y="1682496"/>
            <a:ext cx="621792" cy="475488"/>
          </a:xfrm>
          <a:prstGeom prst="rect">
            <a:avLst/>
          </a:prstGeom>
          <a:noFill/>
          <a:ln w="22225">
            <a:solidFill>
              <a:srgbClr val="0B1C2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Isosceles Triangle 32"/>
          <p:cNvSpPr/>
          <p:nvPr/>
        </p:nvSpPr>
        <p:spPr>
          <a:xfrm>
            <a:off x="10351008" y="1792224"/>
            <a:ext cx="237744" cy="256032"/>
          </a:xfrm>
          <a:prstGeom prst="triangle">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Isosceles Triangle 33"/>
          <p:cNvSpPr/>
          <p:nvPr/>
        </p:nvSpPr>
        <p:spPr>
          <a:xfrm>
            <a:off x="10625328" y="1792224"/>
            <a:ext cx="237744" cy="256032"/>
          </a:xfrm>
          <a:prstGeom prst="triangle">
            <a:avLst/>
          </a:prstGeom>
          <a:solidFill>
            <a:srgbClr val="8A969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9290304" y="2414016"/>
            <a:ext cx="2633472" cy="329184"/>
          </a:xfrm>
          <a:prstGeom prst="rect">
            <a:avLst/>
          </a:prstGeom>
          <a:noFill/>
        </p:spPr>
        <p:txBody>
          <a:bodyPr wrap="square" anchor="t">
            <a:spAutoFit/>
          </a:bodyPr>
          <a:lstStyle/>
          <a:p>
            <a:pPr algn="ctr"/>
            <a:r>
              <a:rPr sz="1400" b="1">
                <a:solidFill>
                  <a:srgbClr val="0B1C28"/>
                </a:solidFill>
                <a:latin typeface="Calibri"/>
              </a:rPr>
              <a:t>Node</a:t>
            </a:r>
          </a:p>
        </p:txBody>
      </p:sp>
      <p:sp>
        <p:nvSpPr>
          <p:cNvPr id="36" name="TextBox 35"/>
          <p:cNvSpPr txBox="1"/>
          <p:nvPr/>
        </p:nvSpPr>
        <p:spPr>
          <a:xfrm>
            <a:off x="9290304" y="2743200"/>
            <a:ext cx="2633472" cy="777240"/>
          </a:xfrm>
          <a:prstGeom prst="rect">
            <a:avLst/>
          </a:prstGeom>
          <a:noFill/>
        </p:spPr>
        <p:txBody>
          <a:bodyPr wrap="square" anchor="t">
            <a:spAutoFit/>
          </a:bodyPr>
          <a:lstStyle/>
          <a:p>
            <a:pPr algn="ctr"/>
            <a:r>
              <a:rPr sz="1200" b="0">
                <a:solidFill>
                  <a:srgbClr val="1A242C"/>
                </a:solidFill>
                <a:latin typeface="Calibri"/>
              </a:rPr>
              <a:t>Heavier box, often with triangles. Fiber-to-coax point for that area. Not every night is a node swap.</a:t>
            </a:r>
          </a:p>
        </p:txBody>
      </p:sp>
      <p:sp>
        <p:nvSpPr>
          <p:cNvPr id="37" name="Rectangle 36"/>
          <p:cNvSpPr/>
          <p:nvPr/>
        </p:nvSpPr>
        <p:spPr>
          <a:xfrm>
            <a:off x="292608" y="3858768"/>
            <a:ext cx="2852928" cy="230428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Rectangle 37"/>
          <p:cNvSpPr/>
          <p:nvPr/>
        </p:nvSpPr>
        <p:spPr>
          <a:xfrm>
            <a:off x="292608" y="3858768"/>
            <a:ext cx="91440" cy="230428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Rectangle 38"/>
          <p:cNvSpPr/>
          <p:nvPr/>
        </p:nvSpPr>
        <p:spPr>
          <a:xfrm>
            <a:off x="1517904" y="4352544"/>
            <a:ext cx="402336" cy="73152"/>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Rectangle 39"/>
          <p:cNvSpPr/>
          <p:nvPr/>
        </p:nvSpPr>
        <p:spPr>
          <a:xfrm>
            <a:off x="1682496" y="4187952"/>
            <a:ext cx="73152" cy="402336"/>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Oval 40"/>
          <p:cNvSpPr/>
          <p:nvPr/>
        </p:nvSpPr>
        <p:spPr>
          <a:xfrm>
            <a:off x="1627632" y="4297680"/>
            <a:ext cx="182880" cy="182880"/>
          </a:xfrm>
          <a:prstGeom prst="ellipse">
            <a:avLst/>
          </a:prstGeom>
          <a:solidFill>
            <a:srgbClr val="FFFFFF"/>
          </a:solidFill>
          <a:ln w="19050">
            <a:solidFill>
              <a:srgbClr val="0B1C2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xtBox 41"/>
          <p:cNvSpPr txBox="1"/>
          <p:nvPr/>
        </p:nvSpPr>
        <p:spPr>
          <a:xfrm>
            <a:off x="402336" y="4882896"/>
            <a:ext cx="2633472" cy="329184"/>
          </a:xfrm>
          <a:prstGeom prst="rect">
            <a:avLst/>
          </a:prstGeom>
          <a:noFill/>
        </p:spPr>
        <p:txBody>
          <a:bodyPr wrap="square" anchor="t">
            <a:spAutoFit/>
          </a:bodyPr>
          <a:lstStyle/>
          <a:p>
            <a:pPr algn="ctr"/>
            <a:r>
              <a:rPr sz="1400" b="1">
                <a:solidFill>
                  <a:srgbClr val="0B1C28"/>
                </a:solidFill>
                <a:latin typeface="Calibri"/>
              </a:rPr>
              <a:t>Splitter</a:t>
            </a:r>
          </a:p>
        </p:txBody>
      </p:sp>
      <p:sp>
        <p:nvSpPr>
          <p:cNvPr id="43" name="TextBox 42"/>
          <p:cNvSpPr txBox="1"/>
          <p:nvPr/>
        </p:nvSpPr>
        <p:spPr>
          <a:xfrm>
            <a:off x="402336" y="5212080"/>
            <a:ext cx="2633472" cy="777240"/>
          </a:xfrm>
          <a:prstGeom prst="rect">
            <a:avLst/>
          </a:prstGeom>
          <a:noFill/>
        </p:spPr>
        <p:txBody>
          <a:bodyPr wrap="square" anchor="t">
            <a:spAutoFit/>
          </a:bodyPr>
          <a:lstStyle/>
          <a:p>
            <a:pPr algn="ctr"/>
            <a:r>
              <a:rPr sz="1200" b="0">
                <a:solidFill>
                  <a:srgbClr val="1A242C"/>
                </a:solidFill>
                <a:latin typeface="Calibri"/>
              </a:rPr>
              <a:t>Junction on the line where one hardline becomes two. Work letter G if it’s new.</a:t>
            </a:r>
          </a:p>
        </p:txBody>
      </p:sp>
      <p:sp>
        <p:nvSpPr>
          <p:cNvPr id="44" name="Rectangle 43"/>
          <p:cNvSpPr/>
          <p:nvPr/>
        </p:nvSpPr>
        <p:spPr>
          <a:xfrm>
            <a:off x="3255264" y="3858768"/>
            <a:ext cx="2852928" cy="230428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Rectangle 44"/>
          <p:cNvSpPr/>
          <p:nvPr/>
        </p:nvSpPr>
        <p:spPr>
          <a:xfrm>
            <a:off x="3255264" y="3858768"/>
            <a:ext cx="91440" cy="230428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Rectangle 45"/>
          <p:cNvSpPr/>
          <p:nvPr/>
        </p:nvSpPr>
        <p:spPr>
          <a:xfrm>
            <a:off x="4389120" y="4206240"/>
            <a:ext cx="585216" cy="365760"/>
          </a:xfrm>
          <a:prstGeom prst="rect">
            <a:avLst/>
          </a:prstGeom>
          <a:noFill/>
          <a:ln w="22225">
            <a:solidFill>
              <a:srgbClr val="0B1C2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xtBox 46"/>
          <p:cNvSpPr txBox="1"/>
          <p:nvPr/>
        </p:nvSpPr>
        <p:spPr>
          <a:xfrm>
            <a:off x="4389120" y="4206240"/>
            <a:ext cx="585216" cy="365760"/>
          </a:xfrm>
          <a:prstGeom prst="rect">
            <a:avLst/>
          </a:prstGeom>
          <a:noFill/>
        </p:spPr>
        <p:txBody>
          <a:bodyPr wrap="square" anchor="ctr">
            <a:spAutoFit/>
          </a:bodyPr>
          <a:lstStyle/>
          <a:p>
            <a:pPr algn="ctr"/>
            <a:r>
              <a:rPr sz="1200" b="1">
                <a:solidFill>
                  <a:srgbClr val="0B1C28"/>
                </a:solidFill>
                <a:latin typeface="Calibri"/>
              </a:rPr>
              <a:t>S 14</a:t>
            </a:r>
          </a:p>
        </p:txBody>
      </p:sp>
      <p:sp>
        <p:nvSpPr>
          <p:cNvPr id="48" name="TextBox 47"/>
          <p:cNvSpPr txBox="1"/>
          <p:nvPr/>
        </p:nvSpPr>
        <p:spPr>
          <a:xfrm>
            <a:off x="3364992" y="4882896"/>
            <a:ext cx="2633472" cy="329184"/>
          </a:xfrm>
          <a:prstGeom prst="rect">
            <a:avLst/>
          </a:prstGeom>
          <a:noFill/>
        </p:spPr>
        <p:txBody>
          <a:bodyPr wrap="square" anchor="t">
            <a:spAutoFit/>
          </a:bodyPr>
          <a:lstStyle/>
          <a:p>
            <a:pPr algn="ctr"/>
            <a:r>
              <a:rPr sz="1400" b="1">
                <a:solidFill>
                  <a:srgbClr val="0B1C28"/>
                </a:solidFill>
                <a:latin typeface="Calibri"/>
              </a:rPr>
              <a:t>Splice</a:t>
            </a:r>
          </a:p>
        </p:txBody>
      </p:sp>
      <p:sp>
        <p:nvSpPr>
          <p:cNvPr id="49" name="TextBox 48"/>
          <p:cNvSpPr txBox="1"/>
          <p:nvPr/>
        </p:nvSpPr>
        <p:spPr>
          <a:xfrm>
            <a:off x="3364992" y="5212080"/>
            <a:ext cx="2633472" cy="777240"/>
          </a:xfrm>
          <a:prstGeom prst="rect">
            <a:avLst/>
          </a:prstGeom>
          <a:noFill/>
        </p:spPr>
        <p:txBody>
          <a:bodyPr wrap="square" anchor="t">
            <a:spAutoFit/>
          </a:bodyPr>
          <a:lstStyle/>
          <a:p>
            <a:pPr algn="ctr"/>
            <a:r>
              <a:rPr sz="1200" b="0">
                <a:solidFill>
                  <a:srgbClr val="1A242C"/>
                </a:solidFill>
                <a:latin typeface="Calibri"/>
              </a:rPr>
              <a:t>Box or mark with S (sometimes S 14). Hardline is joined here. Notes may say add / resplice.</a:t>
            </a:r>
          </a:p>
        </p:txBody>
      </p:sp>
      <p:sp>
        <p:nvSpPr>
          <p:cNvPr id="50" name="Rectangle 49"/>
          <p:cNvSpPr/>
          <p:nvPr/>
        </p:nvSpPr>
        <p:spPr>
          <a:xfrm>
            <a:off x="6217920" y="3858768"/>
            <a:ext cx="2852928" cy="230428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Rectangle 50"/>
          <p:cNvSpPr/>
          <p:nvPr/>
        </p:nvSpPr>
        <p:spPr>
          <a:xfrm>
            <a:off x="6217920" y="3858768"/>
            <a:ext cx="91440" cy="230428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Oval 51"/>
          <p:cNvSpPr/>
          <p:nvPr/>
        </p:nvSpPr>
        <p:spPr>
          <a:xfrm>
            <a:off x="7388352" y="4133088"/>
            <a:ext cx="512064" cy="512064"/>
          </a:xfrm>
          <a:prstGeom prst="ellipse">
            <a:avLst/>
          </a:prstGeom>
          <a:noFill/>
          <a:ln w="22225">
            <a:solidFill>
              <a:srgbClr val="0B1C2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Lightning Bolt 52"/>
          <p:cNvSpPr/>
          <p:nvPr/>
        </p:nvSpPr>
        <p:spPr>
          <a:xfrm>
            <a:off x="7534656" y="4206240"/>
            <a:ext cx="219456" cy="365760"/>
          </a:xfrm>
          <a:prstGeom prst="lightningBol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TextBox 53"/>
          <p:cNvSpPr txBox="1"/>
          <p:nvPr/>
        </p:nvSpPr>
        <p:spPr>
          <a:xfrm>
            <a:off x="6327648" y="4882896"/>
            <a:ext cx="2633472" cy="329184"/>
          </a:xfrm>
          <a:prstGeom prst="rect">
            <a:avLst/>
          </a:prstGeom>
          <a:noFill/>
        </p:spPr>
        <p:txBody>
          <a:bodyPr wrap="square" anchor="t">
            <a:spAutoFit/>
          </a:bodyPr>
          <a:lstStyle/>
          <a:p>
            <a:pPr algn="ctr"/>
            <a:r>
              <a:rPr sz="1400" b="1">
                <a:solidFill>
                  <a:srgbClr val="0B1C28"/>
                </a:solidFill>
                <a:latin typeface="Calibri"/>
              </a:rPr>
              <a:t>Power</a:t>
            </a:r>
          </a:p>
        </p:txBody>
      </p:sp>
      <p:sp>
        <p:nvSpPr>
          <p:cNvPr id="55" name="TextBox 54"/>
          <p:cNvSpPr txBox="1"/>
          <p:nvPr/>
        </p:nvSpPr>
        <p:spPr>
          <a:xfrm>
            <a:off x="6327648" y="5212080"/>
            <a:ext cx="2633472" cy="777240"/>
          </a:xfrm>
          <a:prstGeom prst="rect">
            <a:avLst/>
          </a:prstGeom>
          <a:noFill/>
        </p:spPr>
        <p:txBody>
          <a:bodyPr wrap="square" anchor="t">
            <a:spAutoFit/>
          </a:bodyPr>
          <a:lstStyle/>
          <a:p>
            <a:pPr algn="ctr"/>
            <a:r>
              <a:rPr sz="1200" b="0">
                <a:solidFill>
                  <a:srgbClr val="1A242C"/>
                </a:solidFill>
                <a:latin typeface="Calibri"/>
              </a:rPr>
              <a:t>Supply or inserter. You may see 90V, amps, or a bolt. Only your job if it was assigned.</a:t>
            </a:r>
          </a:p>
        </p:txBody>
      </p:sp>
      <p:sp>
        <p:nvSpPr>
          <p:cNvPr id="56" name="Rectangle 55"/>
          <p:cNvSpPr/>
          <p:nvPr/>
        </p:nvSpPr>
        <p:spPr>
          <a:xfrm>
            <a:off x="9180576" y="3858768"/>
            <a:ext cx="2852928" cy="230428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Rectangle 56"/>
          <p:cNvSpPr/>
          <p:nvPr/>
        </p:nvSpPr>
        <p:spPr>
          <a:xfrm>
            <a:off x="9180576" y="3858768"/>
            <a:ext cx="91440" cy="230428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8" name="Rectangle 57"/>
          <p:cNvSpPr/>
          <p:nvPr/>
        </p:nvSpPr>
        <p:spPr>
          <a:xfrm>
            <a:off x="10387584" y="4169664"/>
            <a:ext cx="438912" cy="438912"/>
          </a:xfrm>
          <a:prstGeom prst="rect">
            <a:avLst/>
          </a:prstGeom>
          <a:noFill/>
          <a:ln w="22225">
            <a:solidFill>
              <a:srgbClr val="0B1C2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9" name="TextBox 58"/>
          <p:cNvSpPr txBox="1"/>
          <p:nvPr/>
        </p:nvSpPr>
        <p:spPr>
          <a:xfrm>
            <a:off x="10387584" y="4169664"/>
            <a:ext cx="438912" cy="438912"/>
          </a:xfrm>
          <a:prstGeom prst="rect">
            <a:avLst/>
          </a:prstGeom>
          <a:noFill/>
        </p:spPr>
        <p:txBody>
          <a:bodyPr wrap="square" anchor="ctr">
            <a:spAutoFit/>
          </a:bodyPr>
          <a:lstStyle/>
          <a:p>
            <a:pPr algn="ctr"/>
            <a:r>
              <a:rPr sz="1600" b="1">
                <a:solidFill>
                  <a:srgbClr val="0B1C28"/>
                </a:solidFill>
                <a:latin typeface="Calibri"/>
              </a:rPr>
              <a:t>×</a:t>
            </a:r>
          </a:p>
        </p:txBody>
      </p:sp>
      <p:sp>
        <p:nvSpPr>
          <p:cNvPr id="60" name="TextBox 59"/>
          <p:cNvSpPr txBox="1"/>
          <p:nvPr/>
        </p:nvSpPr>
        <p:spPr>
          <a:xfrm>
            <a:off x="9290304" y="4882896"/>
            <a:ext cx="2633472" cy="329184"/>
          </a:xfrm>
          <a:prstGeom prst="rect">
            <a:avLst/>
          </a:prstGeom>
          <a:noFill/>
        </p:spPr>
        <p:txBody>
          <a:bodyPr wrap="square" anchor="t">
            <a:spAutoFit/>
          </a:bodyPr>
          <a:lstStyle/>
          <a:p>
            <a:pPr algn="ctr"/>
            <a:r>
              <a:rPr sz="1400" b="1">
                <a:solidFill>
                  <a:srgbClr val="0B1C28"/>
                </a:solidFill>
                <a:latin typeface="Calibri"/>
              </a:rPr>
              <a:t>Ped / cabinet</a:t>
            </a:r>
          </a:p>
        </p:txBody>
      </p:sp>
      <p:sp>
        <p:nvSpPr>
          <p:cNvPr id="61" name="TextBox 60"/>
          <p:cNvSpPr txBox="1"/>
          <p:nvPr/>
        </p:nvSpPr>
        <p:spPr>
          <a:xfrm>
            <a:off x="9290304" y="5212080"/>
            <a:ext cx="2633472" cy="777240"/>
          </a:xfrm>
          <a:prstGeom prst="rect">
            <a:avLst/>
          </a:prstGeom>
          <a:noFill/>
        </p:spPr>
        <p:txBody>
          <a:bodyPr wrap="square" anchor="t">
            <a:spAutoFit/>
          </a:bodyPr>
          <a:lstStyle/>
          <a:p>
            <a:pPr algn="ctr"/>
            <a:r>
              <a:rPr sz="1200" b="0">
                <a:solidFill>
                  <a:srgbClr val="1A242C"/>
                </a:solidFill>
                <a:latin typeface="Calibri"/>
              </a:rPr>
              <a:t>Square or box on the ground path. Buried plant, not a pole. Same idea: find the address first.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84124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841248"/>
            <a:ext cx="12191695" cy="6400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fbr-logo.png"/>
          <p:cNvPicPr>
            <a:picLocks noChangeAspect="1"/>
          </p:cNvPicPr>
          <p:nvPr/>
        </p:nvPicPr>
        <p:blipFill>
          <a:blip r:embed="rId2"/>
          <a:stretch>
            <a:fillRect/>
          </a:stretch>
        </p:blipFill>
        <p:spPr>
          <a:xfrm>
            <a:off x="201168" y="128016"/>
            <a:ext cx="585216" cy="585216"/>
          </a:xfrm>
          <a:prstGeom prst="rect">
            <a:avLst/>
          </a:prstGeom>
        </p:spPr>
      </p:pic>
      <p:sp>
        <p:nvSpPr>
          <p:cNvPr id="6" name="TextBox 5"/>
          <p:cNvSpPr txBox="1"/>
          <p:nvPr/>
        </p:nvSpPr>
        <p:spPr>
          <a:xfrm>
            <a:off x="932688" y="109728"/>
            <a:ext cx="9326880" cy="384048"/>
          </a:xfrm>
          <a:prstGeom prst="rect">
            <a:avLst/>
          </a:prstGeom>
          <a:noFill/>
        </p:spPr>
        <p:txBody>
          <a:bodyPr wrap="square" anchor="ctr">
            <a:spAutoFit/>
          </a:bodyPr>
          <a:lstStyle/>
          <a:p>
            <a:pPr algn="l"/>
            <a:r>
              <a:rPr sz="2200" b="1" dirty="0">
                <a:solidFill>
                  <a:srgbClr val="FFFFFF"/>
                </a:solidFill>
                <a:latin typeface="Calibri"/>
              </a:rPr>
              <a:t>Triangles and circles — what they actually are</a:t>
            </a:r>
          </a:p>
        </p:txBody>
      </p:sp>
      <p:sp>
        <p:nvSpPr>
          <p:cNvPr id="7" name="TextBox 6"/>
          <p:cNvSpPr txBox="1"/>
          <p:nvPr/>
        </p:nvSpPr>
        <p:spPr>
          <a:xfrm>
            <a:off x="932688" y="457200"/>
            <a:ext cx="9326880" cy="292608"/>
          </a:xfrm>
          <a:prstGeom prst="rect">
            <a:avLst/>
          </a:prstGeom>
          <a:noFill/>
        </p:spPr>
        <p:txBody>
          <a:bodyPr wrap="square" anchor="t">
            <a:spAutoFit/>
          </a:bodyPr>
          <a:lstStyle/>
          <a:p>
            <a:pPr algn="l"/>
            <a:r>
              <a:rPr sz="1100" b="0">
                <a:solidFill>
                  <a:srgbClr val="00AEEF"/>
                </a:solidFill>
                <a:latin typeface="Calibri"/>
              </a:rPr>
              <a:t>LEGEND</a:t>
            </a:r>
          </a:p>
        </p:txBody>
      </p:sp>
      <p:sp>
        <p:nvSpPr>
          <p:cNvPr id="8" name="TextBox 7"/>
          <p:cNvSpPr txBox="1"/>
          <p:nvPr/>
        </p:nvSpPr>
        <p:spPr>
          <a:xfrm>
            <a:off x="10424160" y="256032"/>
            <a:ext cx="1554480" cy="365760"/>
          </a:xfrm>
          <a:prstGeom prst="rect">
            <a:avLst/>
          </a:prstGeom>
          <a:noFill/>
        </p:spPr>
        <p:txBody>
          <a:bodyPr wrap="square" anchor="t">
            <a:spAutoFit/>
          </a:bodyPr>
          <a:lstStyle/>
          <a:p>
            <a:pPr algn="r"/>
            <a:r>
              <a:rPr sz="1000" b="1">
                <a:solidFill>
                  <a:srgbClr val="00AEEF"/>
                </a:solidFill>
                <a:latin typeface="Calibri"/>
              </a:rPr>
              <a:t>INTERNAL TRAINING</a:t>
            </a:r>
          </a:p>
        </p:txBody>
      </p:sp>
      <p:sp>
        <p:nvSpPr>
          <p:cNvPr id="9" name="Rectangle 8"/>
          <p:cNvSpPr/>
          <p:nvPr/>
        </p:nvSpPr>
        <p:spPr>
          <a:xfrm>
            <a:off x="0" y="6565392"/>
            <a:ext cx="12191695" cy="29260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256032" y="6583680"/>
            <a:ext cx="8686800" cy="237744"/>
          </a:xfrm>
          <a:prstGeom prst="rect">
            <a:avLst/>
          </a:prstGeom>
          <a:noFill/>
        </p:spPr>
        <p:txBody>
          <a:bodyPr wrap="square" anchor="t">
            <a:spAutoFit/>
          </a:bodyPr>
          <a:lstStyle/>
          <a:p>
            <a:pPr algn="r"/>
            <a:r>
              <a:rPr sz="1000" b="0">
                <a:solidFill>
                  <a:srgbClr val="B0C4CE"/>
                </a:solidFill>
                <a:latin typeface="Calibri"/>
              </a:rPr>
              <a:t>FBR  ·  How to read a coax hardline print  ·  Company Confidential</a:t>
            </a:r>
          </a:p>
        </p:txBody>
      </p:sp>
      <p:sp>
        <p:nvSpPr>
          <p:cNvPr id="11" name="TextBox 10"/>
          <p:cNvSpPr txBox="1"/>
          <p:nvPr/>
        </p:nvSpPr>
        <p:spPr>
          <a:xfrm>
            <a:off x="10424160" y="6583680"/>
            <a:ext cx="1508760" cy="237744"/>
          </a:xfrm>
          <a:prstGeom prst="rect">
            <a:avLst/>
          </a:prstGeom>
          <a:noFill/>
        </p:spPr>
        <p:txBody>
          <a:bodyPr wrap="square" anchor="ctr">
            <a:spAutoFit/>
          </a:bodyPr>
          <a:lstStyle/>
          <a:p>
            <a:pPr algn="r"/>
            <a:r>
              <a:rPr sz="1000" b="1">
                <a:solidFill>
                  <a:srgbClr val="FFFFFF"/>
                </a:solidFill>
                <a:latin typeface="Calibri"/>
              </a:rPr>
              <a:t>5</a:t>
            </a:r>
          </a:p>
        </p:txBody>
      </p:sp>
      <p:sp>
        <p:nvSpPr>
          <p:cNvPr id="13" name="Rectangle 12"/>
          <p:cNvSpPr/>
          <p:nvPr/>
        </p:nvSpPr>
        <p:spPr>
          <a:xfrm>
            <a:off x="292608" y="1444752"/>
            <a:ext cx="2852928" cy="2286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292608" y="1444752"/>
            <a:ext cx="91440" cy="228600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Isosceles Triangle 14"/>
          <p:cNvSpPr/>
          <p:nvPr/>
        </p:nvSpPr>
        <p:spPr>
          <a:xfrm>
            <a:off x="1627632" y="1719072"/>
            <a:ext cx="512064" cy="512064"/>
          </a:xfrm>
          <a:prstGeom prst="triangl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Isosceles Triangle 15"/>
          <p:cNvSpPr/>
          <p:nvPr/>
        </p:nvSpPr>
        <p:spPr>
          <a:xfrm rot="5400000">
            <a:off x="1627632" y="1719072"/>
            <a:ext cx="512064" cy="512064"/>
          </a:xfrm>
          <a:prstGeom prst="triangle">
            <a:avLst/>
          </a:prstGeom>
          <a:noFill/>
          <a:ln w="19050">
            <a:solidFill>
              <a:srgbClr val="0B1C2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Isosceles Triangle 16"/>
          <p:cNvSpPr/>
          <p:nvPr/>
        </p:nvSpPr>
        <p:spPr>
          <a:xfrm rot="12350727">
            <a:off x="1591864" y="1744321"/>
            <a:ext cx="146304" cy="146304"/>
          </a:xfrm>
          <a:prstGeom prst="triangle">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Isosceles Triangle 17"/>
          <p:cNvSpPr/>
          <p:nvPr/>
        </p:nvSpPr>
        <p:spPr>
          <a:xfrm rot="19964473">
            <a:off x="1591056" y="2059451"/>
            <a:ext cx="146304" cy="146304"/>
          </a:xfrm>
          <a:prstGeom prst="triangle">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402336" y="2468880"/>
            <a:ext cx="2633472" cy="329184"/>
          </a:xfrm>
          <a:prstGeom prst="rect">
            <a:avLst/>
          </a:prstGeom>
          <a:noFill/>
        </p:spPr>
        <p:txBody>
          <a:bodyPr wrap="square" anchor="t">
            <a:spAutoFit/>
          </a:bodyPr>
          <a:lstStyle/>
          <a:p>
            <a:pPr algn="ctr"/>
            <a:r>
              <a:rPr sz="1400" b="1">
                <a:solidFill>
                  <a:srgbClr val="0B1C28"/>
                </a:solidFill>
                <a:latin typeface="Calibri"/>
              </a:rPr>
              <a:t>Triangle + black corners</a:t>
            </a:r>
          </a:p>
        </p:txBody>
      </p:sp>
      <p:sp>
        <p:nvSpPr>
          <p:cNvPr id="20" name="TextBox 19"/>
          <p:cNvSpPr txBox="1"/>
          <p:nvPr/>
        </p:nvSpPr>
        <p:spPr>
          <a:xfrm>
            <a:off x="402336" y="2798064"/>
            <a:ext cx="2633472" cy="646331"/>
          </a:xfrm>
          <a:prstGeom prst="rect">
            <a:avLst/>
          </a:prstGeom>
          <a:noFill/>
        </p:spPr>
        <p:txBody>
          <a:bodyPr wrap="square" anchor="t">
            <a:spAutoFit/>
          </a:bodyPr>
          <a:lstStyle/>
          <a:p>
            <a:pPr algn="ctr"/>
            <a:r>
              <a:rPr sz="1200" b="0" dirty="0">
                <a:solidFill>
                  <a:srgbClr val="1A242C"/>
                </a:solidFill>
                <a:latin typeface="Calibri"/>
              </a:rPr>
              <a:t>AMPLIFIER (active). The filled corners mark the </a:t>
            </a:r>
            <a:r>
              <a:rPr lang="en-US" sz="1200" b="0" dirty="0">
                <a:solidFill>
                  <a:srgbClr val="1A242C"/>
                </a:solidFill>
                <a:latin typeface="Calibri"/>
              </a:rPr>
              <a:t>output</a:t>
            </a:r>
            <a:r>
              <a:rPr sz="1200" b="0" dirty="0">
                <a:solidFill>
                  <a:srgbClr val="1A242C"/>
                </a:solidFill>
                <a:latin typeface="Calibri"/>
              </a:rPr>
              <a:t> </a:t>
            </a:r>
            <a:r>
              <a:rPr lang="en-US" sz="1200" b="0" dirty="0">
                <a:solidFill>
                  <a:srgbClr val="1A242C"/>
                </a:solidFill>
                <a:latin typeface="Calibri"/>
              </a:rPr>
              <a:t>legs</a:t>
            </a:r>
            <a:r>
              <a:rPr sz="1200" b="0" dirty="0">
                <a:solidFill>
                  <a:srgbClr val="1A242C"/>
                </a:solidFill>
                <a:latin typeface="Calibri"/>
              </a:rPr>
              <a:t>. Bridger / mini-</a:t>
            </a:r>
            <a:r>
              <a:rPr sz="1200" b="0" dirty="0" err="1">
                <a:solidFill>
                  <a:srgbClr val="1A242C"/>
                </a:solidFill>
                <a:latin typeface="Calibri"/>
              </a:rPr>
              <a:t>bridger</a:t>
            </a:r>
            <a:r>
              <a:rPr sz="1200" b="0" dirty="0">
                <a:solidFill>
                  <a:srgbClr val="1A242C"/>
                </a:solidFill>
                <a:latin typeface="Calibri"/>
              </a:rPr>
              <a:t> style. Not a splitter.</a:t>
            </a:r>
          </a:p>
        </p:txBody>
      </p:sp>
      <p:sp>
        <p:nvSpPr>
          <p:cNvPr id="21" name="Rectangle 20"/>
          <p:cNvSpPr/>
          <p:nvPr/>
        </p:nvSpPr>
        <p:spPr>
          <a:xfrm>
            <a:off x="3255264" y="1444752"/>
            <a:ext cx="2852928" cy="2286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3255264" y="1444752"/>
            <a:ext cx="91440" cy="228600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Isosceles Triangle 22"/>
          <p:cNvSpPr/>
          <p:nvPr/>
        </p:nvSpPr>
        <p:spPr>
          <a:xfrm>
            <a:off x="4425696" y="1755648"/>
            <a:ext cx="512064" cy="438912"/>
          </a:xfrm>
          <a:prstGeom prst="triangle">
            <a:avLst/>
          </a:prstGeom>
          <a:noFill/>
          <a:ln w="22225">
            <a:solidFill>
              <a:srgbClr val="0B1C2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3364992" y="2468880"/>
            <a:ext cx="2633472" cy="329184"/>
          </a:xfrm>
          <a:prstGeom prst="rect">
            <a:avLst/>
          </a:prstGeom>
          <a:noFill/>
        </p:spPr>
        <p:txBody>
          <a:bodyPr wrap="square" anchor="t">
            <a:spAutoFit/>
          </a:bodyPr>
          <a:lstStyle/>
          <a:p>
            <a:pPr algn="ctr"/>
            <a:r>
              <a:rPr sz="1400" b="1">
                <a:solidFill>
                  <a:srgbClr val="0B1C28"/>
                </a:solidFill>
                <a:latin typeface="Calibri"/>
              </a:rPr>
              <a:t>Open / regular triangle</a:t>
            </a:r>
          </a:p>
        </p:txBody>
      </p:sp>
      <p:sp>
        <p:nvSpPr>
          <p:cNvPr id="25" name="TextBox 24"/>
          <p:cNvSpPr txBox="1"/>
          <p:nvPr/>
        </p:nvSpPr>
        <p:spPr>
          <a:xfrm>
            <a:off x="3364992" y="2798064"/>
            <a:ext cx="2633472" cy="777240"/>
          </a:xfrm>
          <a:prstGeom prst="rect">
            <a:avLst/>
          </a:prstGeom>
          <a:noFill/>
        </p:spPr>
        <p:txBody>
          <a:bodyPr wrap="square" anchor="t">
            <a:spAutoFit/>
          </a:bodyPr>
          <a:lstStyle/>
          <a:p>
            <a:pPr algn="ctr"/>
            <a:r>
              <a:rPr sz="1200" b="0" dirty="0">
                <a:solidFill>
                  <a:srgbClr val="1A242C"/>
                </a:solidFill>
                <a:latin typeface="Calibri"/>
              </a:rPr>
              <a:t>AMPLIFIER too — usually a line extender (one output). Same family as the black-corner triangle.</a:t>
            </a:r>
          </a:p>
        </p:txBody>
      </p:sp>
      <p:sp>
        <p:nvSpPr>
          <p:cNvPr id="26" name="Rectangle 25"/>
          <p:cNvSpPr/>
          <p:nvPr/>
        </p:nvSpPr>
        <p:spPr>
          <a:xfrm>
            <a:off x="6217920" y="1444752"/>
            <a:ext cx="2852928" cy="2286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6217920" y="1444752"/>
            <a:ext cx="91440" cy="228600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Oval 27"/>
          <p:cNvSpPr/>
          <p:nvPr/>
        </p:nvSpPr>
        <p:spPr>
          <a:xfrm>
            <a:off x="7443216" y="1773936"/>
            <a:ext cx="402336" cy="402336"/>
          </a:xfrm>
          <a:prstGeom prst="ellipse">
            <a:avLst/>
          </a:prstGeom>
          <a:solidFill>
            <a:srgbClr val="0B1C28"/>
          </a:solidFill>
          <a:ln w="12700">
            <a:solidFill>
              <a:srgbClr val="0B1C2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6327648" y="2468880"/>
            <a:ext cx="2633472" cy="329184"/>
          </a:xfrm>
          <a:prstGeom prst="rect">
            <a:avLst/>
          </a:prstGeom>
          <a:noFill/>
        </p:spPr>
        <p:txBody>
          <a:bodyPr wrap="square" anchor="t">
            <a:spAutoFit/>
          </a:bodyPr>
          <a:lstStyle/>
          <a:p>
            <a:pPr algn="ctr"/>
            <a:r>
              <a:rPr sz="1400" b="1">
                <a:solidFill>
                  <a:srgbClr val="0B1C28"/>
                </a:solidFill>
                <a:latin typeface="Calibri"/>
              </a:rPr>
              <a:t>Filled / solid circle</a:t>
            </a:r>
          </a:p>
        </p:txBody>
      </p:sp>
      <p:sp>
        <p:nvSpPr>
          <p:cNvPr id="30" name="TextBox 29"/>
          <p:cNvSpPr txBox="1"/>
          <p:nvPr/>
        </p:nvSpPr>
        <p:spPr>
          <a:xfrm>
            <a:off x="6327648" y="2798064"/>
            <a:ext cx="2633472" cy="777240"/>
          </a:xfrm>
          <a:prstGeom prst="rect">
            <a:avLst/>
          </a:prstGeom>
          <a:noFill/>
        </p:spPr>
        <p:txBody>
          <a:bodyPr wrap="square" anchor="t">
            <a:spAutoFit/>
          </a:bodyPr>
          <a:lstStyle/>
          <a:p>
            <a:pPr algn="ctr"/>
            <a:r>
              <a:rPr sz="1200" b="0" dirty="0">
                <a:solidFill>
                  <a:srgbClr val="1A242C"/>
                </a:solidFill>
                <a:latin typeface="Calibri"/>
              </a:rPr>
              <a:t>TERMINATOR. Caps a dead-end or unused port. Notes may say ADD TERM.</a:t>
            </a:r>
          </a:p>
        </p:txBody>
      </p:sp>
      <p:sp>
        <p:nvSpPr>
          <p:cNvPr id="31" name="Rectangle 30"/>
          <p:cNvSpPr/>
          <p:nvPr/>
        </p:nvSpPr>
        <p:spPr>
          <a:xfrm>
            <a:off x="9180576" y="1444752"/>
            <a:ext cx="2852928" cy="2286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ectangle 31"/>
          <p:cNvSpPr/>
          <p:nvPr/>
        </p:nvSpPr>
        <p:spPr>
          <a:xfrm>
            <a:off x="9180576" y="1444752"/>
            <a:ext cx="91440" cy="228600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Oval 32"/>
          <p:cNvSpPr/>
          <p:nvPr/>
        </p:nvSpPr>
        <p:spPr>
          <a:xfrm>
            <a:off x="10405872" y="1773936"/>
            <a:ext cx="402336" cy="402336"/>
          </a:xfrm>
          <a:prstGeom prst="ellipse">
            <a:avLst/>
          </a:prstGeom>
          <a:noFill/>
          <a:ln w="22225">
            <a:solidFill>
              <a:srgbClr val="0B1C2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9290304" y="2468880"/>
            <a:ext cx="2633472" cy="329184"/>
          </a:xfrm>
          <a:prstGeom prst="rect">
            <a:avLst/>
          </a:prstGeom>
          <a:noFill/>
        </p:spPr>
        <p:txBody>
          <a:bodyPr wrap="square" anchor="t">
            <a:spAutoFit/>
          </a:bodyPr>
          <a:lstStyle/>
          <a:p>
            <a:pPr algn="ctr"/>
            <a:r>
              <a:rPr sz="1400" b="1">
                <a:solidFill>
                  <a:srgbClr val="0B1C28"/>
                </a:solidFill>
                <a:latin typeface="Calibri"/>
              </a:rPr>
              <a:t>Empty circle</a:t>
            </a:r>
          </a:p>
        </p:txBody>
      </p:sp>
      <p:sp>
        <p:nvSpPr>
          <p:cNvPr id="35" name="TextBox 34"/>
          <p:cNvSpPr txBox="1"/>
          <p:nvPr/>
        </p:nvSpPr>
        <p:spPr>
          <a:xfrm>
            <a:off x="9290304" y="2798064"/>
            <a:ext cx="2633472" cy="777240"/>
          </a:xfrm>
          <a:prstGeom prst="rect">
            <a:avLst/>
          </a:prstGeom>
          <a:noFill/>
        </p:spPr>
        <p:txBody>
          <a:bodyPr wrap="square" anchor="t">
            <a:spAutoFit/>
          </a:bodyPr>
          <a:lstStyle/>
          <a:p>
            <a:pPr algn="ctr"/>
            <a:r>
              <a:rPr sz="1200" b="0">
                <a:solidFill>
                  <a:srgbClr val="1A242C"/>
                </a:solidFill>
                <a:latin typeface="Calibri"/>
              </a:rPr>
              <a:t>Often just a pole or a simple junction. Don’t treat it as a tap unless it has a value in it.</a:t>
            </a:r>
          </a:p>
        </p:txBody>
      </p:sp>
      <p:sp>
        <p:nvSpPr>
          <p:cNvPr id="36" name="Rectangle 35"/>
          <p:cNvSpPr/>
          <p:nvPr/>
        </p:nvSpPr>
        <p:spPr>
          <a:xfrm>
            <a:off x="292608" y="3895344"/>
            <a:ext cx="2852928" cy="2286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Rectangle 36"/>
          <p:cNvSpPr/>
          <p:nvPr/>
        </p:nvSpPr>
        <p:spPr>
          <a:xfrm>
            <a:off x="292608" y="3895344"/>
            <a:ext cx="91440" cy="228600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Oval 37"/>
          <p:cNvSpPr/>
          <p:nvPr/>
        </p:nvSpPr>
        <p:spPr>
          <a:xfrm>
            <a:off x="1517904" y="4224528"/>
            <a:ext cx="402336" cy="402336"/>
          </a:xfrm>
          <a:prstGeom prst="ellipse">
            <a:avLst/>
          </a:prstGeom>
          <a:noFill/>
          <a:ln w="22225">
            <a:solidFill>
              <a:srgbClr val="0B1C2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1517904" y="4204970"/>
            <a:ext cx="402336" cy="402336"/>
          </a:xfrm>
          <a:prstGeom prst="rect">
            <a:avLst/>
          </a:prstGeom>
          <a:noFill/>
        </p:spPr>
        <p:txBody>
          <a:bodyPr wrap="square" anchor="ctr">
            <a:spAutoFit/>
          </a:bodyPr>
          <a:lstStyle/>
          <a:p>
            <a:pPr algn="ctr"/>
            <a:r>
              <a:rPr sz="1600" b="1" dirty="0">
                <a:solidFill>
                  <a:srgbClr val="0B1C28"/>
                </a:solidFill>
                <a:latin typeface="Calibri"/>
              </a:rPr>
              <a:t>+</a:t>
            </a:r>
          </a:p>
        </p:txBody>
      </p:sp>
      <p:sp>
        <p:nvSpPr>
          <p:cNvPr id="40" name="TextBox 39"/>
          <p:cNvSpPr txBox="1"/>
          <p:nvPr/>
        </p:nvSpPr>
        <p:spPr>
          <a:xfrm>
            <a:off x="402336" y="4919472"/>
            <a:ext cx="2633472" cy="329184"/>
          </a:xfrm>
          <a:prstGeom prst="rect">
            <a:avLst/>
          </a:prstGeom>
          <a:noFill/>
        </p:spPr>
        <p:txBody>
          <a:bodyPr wrap="square" anchor="t">
            <a:spAutoFit/>
          </a:bodyPr>
          <a:lstStyle/>
          <a:p>
            <a:pPr algn="ctr"/>
            <a:r>
              <a:rPr sz="1400" b="1">
                <a:solidFill>
                  <a:srgbClr val="0B1C28"/>
                </a:solidFill>
                <a:latin typeface="Calibri"/>
              </a:rPr>
              <a:t>Circle with + or ×</a:t>
            </a:r>
          </a:p>
        </p:txBody>
      </p:sp>
      <p:sp>
        <p:nvSpPr>
          <p:cNvPr id="41" name="TextBox 40"/>
          <p:cNvSpPr txBox="1"/>
          <p:nvPr/>
        </p:nvSpPr>
        <p:spPr>
          <a:xfrm>
            <a:off x="402336" y="5248656"/>
            <a:ext cx="2633472" cy="777240"/>
          </a:xfrm>
          <a:prstGeom prst="rect">
            <a:avLst/>
          </a:prstGeom>
          <a:noFill/>
        </p:spPr>
        <p:txBody>
          <a:bodyPr wrap="square" anchor="t">
            <a:spAutoFit/>
          </a:bodyPr>
          <a:lstStyle/>
          <a:p>
            <a:pPr algn="ctr"/>
            <a:r>
              <a:rPr sz="1200" b="0">
                <a:solidFill>
                  <a:srgbClr val="1A242C"/>
                </a:solidFill>
                <a:latin typeface="Calibri"/>
              </a:rPr>
              <a:t>POLE. Strand plant hangs here. The address is still the gray number in the lot.</a:t>
            </a:r>
          </a:p>
        </p:txBody>
      </p:sp>
      <p:sp>
        <p:nvSpPr>
          <p:cNvPr id="42" name="Rectangle 41"/>
          <p:cNvSpPr/>
          <p:nvPr/>
        </p:nvSpPr>
        <p:spPr>
          <a:xfrm>
            <a:off x="3255264" y="3895344"/>
            <a:ext cx="2852928" cy="2286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Rectangle 42"/>
          <p:cNvSpPr/>
          <p:nvPr/>
        </p:nvSpPr>
        <p:spPr>
          <a:xfrm>
            <a:off x="3255264" y="3895344"/>
            <a:ext cx="91440" cy="228600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Oval 45"/>
          <p:cNvSpPr/>
          <p:nvPr/>
        </p:nvSpPr>
        <p:spPr>
          <a:xfrm>
            <a:off x="4425696" y="4200652"/>
            <a:ext cx="438912" cy="438912"/>
          </a:xfrm>
          <a:prstGeom prst="ellipse">
            <a:avLst/>
          </a:prstGeom>
          <a:solidFill>
            <a:schemeClr val="tx1"/>
          </a:solidFill>
          <a:ln w="2222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TextBox 47"/>
          <p:cNvSpPr txBox="1"/>
          <p:nvPr/>
        </p:nvSpPr>
        <p:spPr>
          <a:xfrm>
            <a:off x="3364992" y="4919472"/>
            <a:ext cx="2633472" cy="329184"/>
          </a:xfrm>
          <a:prstGeom prst="rect">
            <a:avLst/>
          </a:prstGeom>
          <a:noFill/>
        </p:spPr>
        <p:txBody>
          <a:bodyPr wrap="square" anchor="t">
            <a:spAutoFit/>
          </a:bodyPr>
          <a:lstStyle/>
          <a:p>
            <a:pPr algn="ctr"/>
            <a:r>
              <a:rPr sz="1400" b="1">
                <a:solidFill>
                  <a:srgbClr val="0B1C28"/>
                </a:solidFill>
                <a:latin typeface="Calibri"/>
              </a:rPr>
              <a:t>Half-filled circle + x</a:t>
            </a:r>
          </a:p>
        </p:txBody>
      </p:sp>
      <p:sp>
        <p:nvSpPr>
          <p:cNvPr id="49" name="TextBox 48"/>
          <p:cNvSpPr txBox="1"/>
          <p:nvPr/>
        </p:nvSpPr>
        <p:spPr>
          <a:xfrm>
            <a:off x="3364992" y="5248656"/>
            <a:ext cx="2633472" cy="777240"/>
          </a:xfrm>
          <a:prstGeom prst="rect">
            <a:avLst/>
          </a:prstGeom>
          <a:noFill/>
        </p:spPr>
        <p:txBody>
          <a:bodyPr wrap="square" anchor="t">
            <a:spAutoFit/>
          </a:bodyPr>
          <a:lstStyle/>
          <a:p>
            <a:pPr algn="ctr"/>
            <a:r>
              <a:rPr sz="1200" b="0">
                <a:solidFill>
                  <a:srgbClr val="1A242C"/>
                </a:solidFill>
                <a:latin typeface="Calibri"/>
              </a:rPr>
              <a:t>POWER at that device — power passing or a power inserter. Only your job if it was assigned.</a:t>
            </a:r>
          </a:p>
        </p:txBody>
      </p:sp>
      <p:sp>
        <p:nvSpPr>
          <p:cNvPr id="50" name="Rectangle 49"/>
          <p:cNvSpPr/>
          <p:nvPr/>
        </p:nvSpPr>
        <p:spPr>
          <a:xfrm>
            <a:off x="6217920" y="3895344"/>
            <a:ext cx="2852928" cy="2286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Rectangle 50"/>
          <p:cNvSpPr/>
          <p:nvPr/>
        </p:nvSpPr>
        <p:spPr>
          <a:xfrm>
            <a:off x="6217920" y="3895344"/>
            <a:ext cx="91440" cy="228600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Oval 51"/>
          <p:cNvSpPr/>
          <p:nvPr/>
        </p:nvSpPr>
        <p:spPr>
          <a:xfrm>
            <a:off x="7443216" y="4224528"/>
            <a:ext cx="402336" cy="402336"/>
          </a:xfrm>
          <a:prstGeom prst="ellipse">
            <a:avLst/>
          </a:prstGeom>
          <a:noFill/>
          <a:ln w="22225">
            <a:solidFill>
              <a:srgbClr val="0B1C2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TextBox 52"/>
          <p:cNvSpPr txBox="1"/>
          <p:nvPr/>
        </p:nvSpPr>
        <p:spPr>
          <a:xfrm>
            <a:off x="7443216" y="4224528"/>
            <a:ext cx="402336" cy="402336"/>
          </a:xfrm>
          <a:prstGeom prst="rect">
            <a:avLst/>
          </a:prstGeom>
          <a:noFill/>
        </p:spPr>
        <p:txBody>
          <a:bodyPr wrap="square" anchor="ctr">
            <a:spAutoFit/>
          </a:bodyPr>
          <a:lstStyle/>
          <a:p>
            <a:pPr algn="ctr"/>
            <a:r>
              <a:rPr sz="1400" b="1">
                <a:solidFill>
                  <a:srgbClr val="0B1C28"/>
                </a:solidFill>
                <a:latin typeface="Calibri"/>
              </a:rPr>
              <a:t>2</a:t>
            </a:r>
          </a:p>
        </p:txBody>
      </p:sp>
      <p:sp>
        <p:nvSpPr>
          <p:cNvPr id="54" name="TextBox 53"/>
          <p:cNvSpPr txBox="1"/>
          <p:nvPr/>
        </p:nvSpPr>
        <p:spPr>
          <a:xfrm>
            <a:off x="6327648" y="4919472"/>
            <a:ext cx="2633472" cy="329184"/>
          </a:xfrm>
          <a:prstGeom prst="rect">
            <a:avLst/>
          </a:prstGeom>
          <a:noFill/>
        </p:spPr>
        <p:txBody>
          <a:bodyPr wrap="square" anchor="t">
            <a:spAutoFit/>
          </a:bodyPr>
          <a:lstStyle/>
          <a:p>
            <a:pPr algn="ctr"/>
            <a:r>
              <a:rPr sz="1400" b="1">
                <a:solidFill>
                  <a:srgbClr val="0B1C28"/>
                </a:solidFill>
                <a:latin typeface="Calibri"/>
              </a:rPr>
              <a:t>Circle with a small number</a:t>
            </a:r>
          </a:p>
        </p:txBody>
      </p:sp>
      <p:sp>
        <p:nvSpPr>
          <p:cNvPr id="55" name="TextBox 54"/>
          <p:cNvSpPr txBox="1"/>
          <p:nvPr/>
        </p:nvSpPr>
        <p:spPr>
          <a:xfrm>
            <a:off x="6327648" y="5248656"/>
            <a:ext cx="2633472" cy="777240"/>
          </a:xfrm>
          <a:prstGeom prst="rect">
            <a:avLst/>
          </a:prstGeom>
          <a:noFill/>
        </p:spPr>
        <p:txBody>
          <a:bodyPr wrap="square" anchor="t">
            <a:spAutoFit/>
          </a:bodyPr>
          <a:lstStyle/>
          <a:p>
            <a:pPr algn="ctr"/>
            <a:r>
              <a:rPr sz="1200" b="0">
                <a:solidFill>
                  <a:srgbClr val="1A242C"/>
                </a:solidFill>
                <a:latin typeface="Calibri"/>
              </a:rPr>
              <a:t>If it’s 4, 8, 11, 14, 17, 20, 23, 26 — that’s TAP VALUE. A 1–4 next to a house is how many drops, not the tap.</a:t>
            </a:r>
          </a:p>
        </p:txBody>
      </p:sp>
      <p:sp>
        <p:nvSpPr>
          <p:cNvPr id="56" name="Rectangle 55"/>
          <p:cNvSpPr/>
          <p:nvPr/>
        </p:nvSpPr>
        <p:spPr>
          <a:xfrm>
            <a:off x="9180576" y="3895344"/>
            <a:ext cx="2852928" cy="2286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Rectangle 56"/>
          <p:cNvSpPr/>
          <p:nvPr/>
        </p:nvSpPr>
        <p:spPr>
          <a:xfrm>
            <a:off x="9180576" y="3895344"/>
            <a:ext cx="91440" cy="228600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8" name="Rectangle 57"/>
          <p:cNvSpPr/>
          <p:nvPr/>
        </p:nvSpPr>
        <p:spPr>
          <a:xfrm>
            <a:off x="10351008" y="4389120"/>
            <a:ext cx="256032" cy="73152"/>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9" name="Rectangle 58"/>
          <p:cNvSpPr/>
          <p:nvPr/>
        </p:nvSpPr>
        <p:spPr>
          <a:xfrm>
            <a:off x="10570464" y="4242816"/>
            <a:ext cx="73152" cy="365760"/>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0" name="Rectangle 59"/>
          <p:cNvSpPr/>
          <p:nvPr/>
        </p:nvSpPr>
        <p:spPr>
          <a:xfrm>
            <a:off x="10643616" y="4242816"/>
            <a:ext cx="219456" cy="73152"/>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 name="Rectangle 60"/>
          <p:cNvSpPr/>
          <p:nvPr/>
        </p:nvSpPr>
        <p:spPr>
          <a:xfrm>
            <a:off x="10643616" y="4535424"/>
            <a:ext cx="219456" cy="73152"/>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2" name="TextBox 61"/>
          <p:cNvSpPr txBox="1"/>
          <p:nvPr/>
        </p:nvSpPr>
        <p:spPr>
          <a:xfrm>
            <a:off x="9290304" y="4919472"/>
            <a:ext cx="2633472" cy="329184"/>
          </a:xfrm>
          <a:prstGeom prst="rect">
            <a:avLst/>
          </a:prstGeom>
          <a:noFill/>
        </p:spPr>
        <p:txBody>
          <a:bodyPr wrap="square" anchor="t">
            <a:spAutoFit/>
          </a:bodyPr>
          <a:lstStyle/>
          <a:p>
            <a:pPr algn="ctr"/>
            <a:r>
              <a:rPr sz="1400" b="1">
                <a:solidFill>
                  <a:srgbClr val="0B1C28"/>
                </a:solidFill>
                <a:latin typeface="Calibri"/>
              </a:rPr>
              <a:t>Splitter (for comparison)</a:t>
            </a:r>
          </a:p>
        </p:txBody>
      </p:sp>
      <p:sp>
        <p:nvSpPr>
          <p:cNvPr id="63" name="TextBox 62"/>
          <p:cNvSpPr txBox="1"/>
          <p:nvPr/>
        </p:nvSpPr>
        <p:spPr>
          <a:xfrm>
            <a:off x="9290304" y="5248656"/>
            <a:ext cx="2633472" cy="830997"/>
          </a:xfrm>
          <a:prstGeom prst="rect">
            <a:avLst/>
          </a:prstGeom>
          <a:noFill/>
        </p:spPr>
        <p:txBody>
          <a:bodyPr wrap="square" anchor="t">
            <a:spAutoFit/>
          </a:bodyPr>
          <a:lstStyle/>
          <a:p>
            <a:pPr algn="ctr"/>
            <a:r>
              <a:rPr sz="1200" b="0" dirty="0">
                <a:solidFill>
                  <a:srgbClr val="1A242C"/>
                </a:solidFill>
                <a:latin typeface="Calibri"/>
              </a:rPr>
              <a:t>A splitter is a junction that splits the hardline. Work letter G. </a:t>
            </a:r>
            <a:r>
              <a:rPr lang="en-US" sz="1200" b="0" dirty="0">
                <a:solidFill>
                  <a:srgbClr val="1A242C"/>
                </a:solidFill>
                <a:latin typeface="Calibri"/>
              </a:rPr>
              <a:t>It is passive with no gain different from a dual output</a:t>
            </a:r>
            <a:endParaRPr sz="1200" b="0" dirty="0">
              <a:solidFill>
                <a:srgbClr val="1A242C"/>
              </a:solidFill>
              <a:latin typeface="Calibri"/>
            </a:endParaRPr>
          </a:p>
        </p:txBody>
      </p:sp>
      <p:sp>
        <p:nvSpPr>
          <p:cNvPr id="65" name="Rectangle 64">
            <a:extLst>
              <a:ext uri="{FF2B5EF4-FFF2-40B4-BE49-F238E27FC236}">
                <a16:creationId xmlns:a16="http://schemas.microsoft.com/office/drawing/2014/main" id="{3E66114A-21E7-883D-D8A3-3B6470B1FB32}"/>
              </a:ext>
            </a:extLst>
          </p:cNvPr>
          <p:cNvSpPr/>
          <p:nvPr/>
        </p:nvSpPr>
        <p:spPr>
          <a:xfrm>
            <a:off x="4397121" y="4190872"/>
            <a:ext cx="275082" cy="49542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7" name="Oval 66">
            <a:extLst>
              <a:ext uri="{FF2B5EF4-FFF2-40B4-BE49-F238E27FC236}">
                <a16:creationId xmlns:a16="http://schemas.microsoft.com/office/drawing/2014/main" id="{5512707D-3780-1CE5-179B-B1230758FE6C}"/>
              </a:ext>
            </a:extLst>
          </p:cNvPr>
          <p:cNvSpPr/>
          <p:nvPr/>
        </p:nvSpPr>
        <p:spPr>
          <a:xfrm>
            <a:off x="4434840" y="4200652"/>
            <a:ext cx="438912" cy="438912"/>
          </a:xfrm>
          <a:prstGeom prst="ellipse">
            <a:avLst/>
          </a:prstGeom>
          <a:noFill/>
          <a:ln w="22225">
            <a:solidFill>
              <a:srgbClr val="0B1C2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9" name="TextBox 68">
            <a:extLst>
              <a:ext uri="{FF2B5EF4-FFF2-40B4-BE49-F238E27FC236}">
                <a16:creationId xmlns:a16="http://schemas.microsoft.com/office/drawing/2014/main" id="{33D1D91F-CC80-3922-CF9F-39CE5624D13B}"/>
              </a:ext>
            </a:extLst>
          </p:cNvPr>
          <p:cNvSpPr txBox="1"/>
          <p:nvPr/>
        </p:nvSpPr>
        <p:spPr>
          <a:xfrm>
            <a:off x="4498848" y="4279392"/>
            <a:ext cx="201168" cy="219456"/>
          </a:xfrm>
          <a:prstGeom prst="rect">
            <a:avLst/>
          </a:prstGeom>
          <a:noFill/>
        </p:spPr>
        <p:txBody>
          <a:bodyPr wrap="square" anchor="t">
            <a:spAutoFit/>
          </a:bodyPr>
          <a:lstStyle/>
          <a:p>
            <a:pPr algn="ctr"/>
            <a:r>
              <a:rPr sz="1000" b="1" dirty="0">
                <a:solidFill>
                  <a:srgbClr val="0B1C28"/>
                </a:solidFill>
                <a:latin typeface="Calibri"/>
              </a:rPr>
              <a:t>x</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84124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841248"/>
            <a:ext cx="12191695" cy="6400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fbr-logo.png"/>
          <p:cNvPicPr>
            <a:picLocks noChangeAspect="1"/>
          </p:cNvPicPr>
          <p:nvPr/>
        </p:nvPicPr>
        <p:blipFill>
          <a:blip r:embed="rId2"/>
          <a:stretch>
            <a:fillRect/>
          </a:stretch>
        </p:blipFill>
        <p:spPr>
          <a:xfrm>
            <a:off x="201168" y="128016"/>
            <a:ext cx="585216" cy="585216"/>
          </a:xfrm>
          <a:prstGeom prst="rect">
            <a:avLst/>
          </a:prstGeom>
        </p:spPr>
      </p:pic>
      <p:sp>
        <p:nvSpPr>
          <p:cNvPr id="6" name="TextBox 5"/>
          <p:cNvSpPr txBox="1"/>
          <p:nvPr/>
        </p:nvSpPr>
        <p:spPr>
          <a:xfrm>
            <a:off x="932688" y="109728"/>
            <a:ext cx="9326880" cy="384048"/>
          </a:xfrm>
          <a:prstGeom prst="rect">
            <a:avLst/>
          </a:prstGeom>
          <a:noFill/>
        </p:spPr>
        <p:txBody>
          <a:bodyPr wrap="square" anchor="ctr">
            <a:spAutoFit/>
          </a:bodyPr>
          <a:lstStyle/>
          <a:p>
            <a:pPr algn="l"/>
            <a:r>
              <a:rPr sz="2200" b="1">
                <a:solidFill>
                  <a:srgbClr val="FFFFFF"/>
                </a:solidFill>
                <a:latin typeface="Calibri"/>
              </a:rPr>
              <a:t>Start here: lines and marks on the print</a:t>
            </a:r>
          </a:p>
        </p:txBody>
      </p:sp>
      <p:sp>
        <p:nvSpPr>
          <p:cNvPr id="7" name="TextBox 6"/>
          <p:cNvSpPr txBox="1"/>
          <p:nvPr/>
        </p:nvSpPr>
        <p:spPr>
          <a:xfrm>
            <a:off x="932688" y="457200"/>
            <a:ext cx="9326880" cy="292608"/>
          </a:xfrm>
          <a:prstGeom prst="rect">
            <a:avLst/>
          </a:prstGeom>
          <a:noFill/>
        </p:spPr>
        <p:txBody>
          <a:bodyPr wrap="square" anchor="t">
            <a:spAutoFit/>
          </a:bodyPr>
          <a:lstStyle/>
          <a:p>
            <a:pPr algn="l"/>
            <a:r>
              <a:rPr sz="1100" b="0">
                <a:solidFill>
                  <a:srgbClr val="00AEEF"/>
                </a:solidFill>
                <a:latin typeface="Calibri"/>
              </a:rPr>
              <a:t>LEGEND</a:t>
            </a:r>
          </a:p>
        </p:txBody>
      </p:sp>
      <p:sp>
        <p:nvSpPr>
          <p:cNvPr id="8" name="TextBox 7"/>
          <p:cNvSpPr txBox="1"/>
          <p:nvPr/>
        </p:nvSpPr>
        <p:spPr>
          <a:xfrm>
            <a:off x="10424160" y="256032"/>
            <a:ext cx="1554480" cy="365760"/>
          </a:xfrm>
          <a:prstGeom prst="rect">
            <a:avLst/>
          </a:prstGeom>
          <a:noFill/>
        </p:spPr>
        <p:txBody>
          <a:bodyPr wrap="square" anchor="t">
            <a:spAutoFit/>
          </a:bodyPr>
          <a:lstStyle/>
          <a:p>
            <a:pPr algn="r"/>
            <a:r>
              <a:rPr sz="1000" b="1">
                <a:solidFill>
                  <a:srgbClr val="00AEEF"/>
                </a:solidFill>
                <a:latin typeface="Calibri"/>
              </a:rPr>
              <a:t>INTERNAL TRAINING</a:t>
            </a:r>
          </a:p>
        </p:txBody>
      </p:sp>
      <p:sp>
        <p:nvSpPr>
          <p:cNvPr id="9" name="Rectangle 8"/>
          <p:cNvSpPr/>
          <p:nvPr/>
        </p:nvSpPr>
        <p:spPr>
          <a:xfrm>
            <a:off x="0" y="6565392"/>
            <a:ext cx="12191695" cy="29260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256032" y="6583680"/>
            <a:ext cx="8686800" cy="237744"/>
          </a:xfrm>
          <a:prstGeom prst="rect">
            <a:avLst/>
          </a:prstGeom>
          <a:noFill/>
        </p:spPr>
        <p:txBody>
          <a:bodyPr wrap="square" anchor="t">
            <a:spAutoFit/>
          </a:bodyPr>
          <a:lstStyle/>
          <a:p>
            <a:pPr algn="r"/>
            <a:r>
              <a:rPr sz="1000" b="0">
                <a:solidFill>
                  <a:srgbClr val="B0C4CE"/>
                </a:solidFill>
                <a:latin typeface="Calibri"/>
              </a:rPr>
              <a:t>FBR  ·  How to read a coax hardline print  ·  Company Confidential</a:t>
            </a:r>
          </a:p>
        </p:txBody>
      </p:sp>
      <p:sp>
        <p:nvSpPr>
          <p:cNvPr id="11" name="TextBox 10"/>
          <p:cNvSpPr txBox="1"/>
          <p:nvPr/>
        </p:nvSpPr>
        <p:spPr>
          <a:xfrm>
            <a:off x="10424160" y="6583680"/>
            <a:ext cx="1508760" cy="237744"/>
          </a:xfrm>
          <a:prstGeom prst="rect">
            <a:avLst/>
          </a:prstGeom>
          <a:noFill/>
        </p:spPr>
        <p:txBody>
          <a:bodyPr wrap="square" anchor="ctr">
            <a:spAutoFit/>
          </a:bodyPr>
          <a:lstStyle/>
          <a:p>
            <a:pPr algn="r"/>
            <a:r>
              <a:rPr sz="1000" b="1">
                <a:solidFill>
                  <a:srgbClr val="FFFFFF"/>
                </a:solidFill>
                <a:latin typeface="Calibri"/>
              </a:rPr>
              <a:t>6</a:t>
            </a:r>
          </a:p>
        </p:txBody>
      </p:sp>
      <p:sp>
        <p:nvSpPr>
          <p:cNvPr id="12" name="TextBox 11"/>
          <p:cNvSpPr txBox="1"/>
          <p:nvPr/>
        </p:nvSpPr>
        <p:spPr>
          <a:xfrm>
            <a:off x="365760" y="1005840"/>
            <a:ext cx="11430000" cy="329184"/>
          </a:xfrm>
          <a:prstGeom prst="rect">
            <a:avLst/>
          </a:prstGeom>
          <a:noFill/>
        </p:spPr>
        <p:txBody>
          <a:bodyPr wrap="square" anchor="t">
            <a:spAutoFit/>
          </a:bodyPr>
          <a:lstStyle/>
          <a:p>
            <a:pPr algn="l"/>
            <a:r>
              <a:rPr sz="1400" b="0" dirty="0">
                <a:solidFill>
                  <a:srgbClr val="1A242C"/>
                </a:solidFill>
                <a:latin typeface="Calibri"/>
              </a:rPr>
              <a:t>The linework tells you how plant is built. The marks next to it tell you where you are and what work is called.</a:t>
            </a:r>
          </a:p>
        </p:txBody>
      </p:sp>
      <p:sp>
        <p:nvSpPr>
          <p:cNvPr id="13" name="Rectangle 12"/>
          <p:cNvSpPr/>
          <p:nvPr/>
        </p:nvSpPr>
        <p:spPr>
          <a:xfrm>
            <a:off x="292608" y="1389888"/>
            <a:ext cx="2852928" cy="230428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292608" y="1389888"/>
            <a:ext cx="91440" cy="230428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1216152" y="1874520"/>
            <a:ext cx="1005840" cy="91440"/>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402336" y="2414016"/>
            <a:ext cx="2633472" cy="329184"/>
          </a:xfrm>
          <a:prstGeom prst="rect">
            <a:avLst/>
          </a:prstGeom>
          <a:noFill/>
        </p:spPr>
        <p:txBody>
          <a:bodyPr wrap="square" anchor="t">
            <a:spAutoFit/>
          </a:bodyPr>
          <a:lstStyle/>
          <a:p>
            <a:pPr algn="ctr"/>
            <a:r>
              <a:rPr sz="1400" b="1">
                <a:solidFill>
                  <a:srgbClr val="0B1C28"/>
                </a:solidFill>
                <a:latin typeface="Calibri"/>
              </a:rPr>
              <a:t>Hardline</a:t>
            </a:r>
          </a:p>
        </p:txBody>
      </p:sp>
      <p:sp>
        <p:nvSpPr>
          <p:cNvPr id="17" name="TextBox 16"/>
          <p:cNvSpPr txBox="1"/>
          <p:nvPr/>
        </p:nvSpPr>
        <p:spPr>
          <a:xfrm>
            <a:off x="402336" y="2743200"/>
            <a:ext cx="2633472" cy="777240"/>
          </a:xfrm>
          <a:prstGeom prst="rect">
            <a:avLst/>
          </a:prstGeom>
          <a:noFill/>
        </p:spPr>
        <p:txBody>
          <a:bodyPr wrap="square" anchor="t">
            <a:spAutoFit/>
          </a:bodyPr>
          <a:lstStyle/>
          <a:p>
            <a:pPr algn="ctr"/>
            <a:r>
              <a:rPr sz="1200" b="0">
                <a:solidFill>
                  <a:srgbClr val="1A242C"/>
                </a:solidFill>
                <a:latin typeface="Calibri"/>
              </a:rPr>
              <a:t>Thick solid line along the street. This is the coax you splice — not the drop to the house.</a:t>
            </a:r>
          </a:p>
        </p:txBody>
      </p:sp>
      <p:sp>
        <p:nvSpPr>
          <p:cNvPr id="18" name="Rectangle 17"/>
          <p:cNvSpPr/>
          <p:nvPr/>
        </p:nvSpPr>
        <p:spPr>
          <a:xfrm>
            <a:off x="3255264" y="1389888"/>
            <a:ext cx="2852928" cy="230428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3255264" y="1389888"/>
            <a:ext cx="91440" cy="230428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4224528" y="1901952"/>
            <a:ext cx="640080" cy="32004"/>
          </a:xfrm>
          <a:prstGeom prst="rect">
            <a:avLst/>
          </a:prstGeom>
          <a:solidFill>
            <a:srgbClr val="5A687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ight Arrow 20"/>
          <p:cNvSpPr/>
          <p:nvPr/>
        </p:nvSpPr>
        <p:spPr>
          <a:xfrm>
            <a:off x="4846320" y="1828800"/>
            <a:ext cx="256032" cy="182880"/>
          </a:xfrm>
          <a:prstGeom prst="rightArrow">
            <a:avLst/>
          </a:prstGeom>
          <a:solidFill>
            <a:srgbClr val="5A687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3364992" y="2414016"/>
            <a:ext cx="2633472" cy="329184"/>
          </a:xfrm>
          <a:prstGeom prst="rect">
            <a:avLst/>
          </a:prstGeom>
          <a:noFill/>
        </p:spPr>
        <p:txBody>
          <a:bodyPr wrap="square" anchor="t">
            <a:spAutoFit/>
          </a:bodyPr>
          <a:lstStyle/>
          <a:p>
            <a:pPr algn="ctr"/>
            <a:r>
              <a:rPr sz="1400" b="1">
                <a:solidFill>
                  <a:srgbClr val="0B1C28"/>
                </a:solidFill>
                <a:latin typeface="Calibri"/>
              </a:rPr>
              <a:t>Drop / service</a:t>
            </a:r>
          </a:p>
        </p:txBody>
      </p:sp>
      <p:sp>
        <p:nvSpPr>
          <p:cNvPr id="23" name="TextBox 22"/>
          <p:cNvSpPr txBox="1"/>
          <p:nvPr/>
        </p:nvSpPr>
        <p:spPr>
          <a:xfrm>
            <a:off x="3364992" y="2743200"/>
            <a:ext cx="2633472" cy="777240"/>
          </a:xfrm>
          <a:prstGeom prst="rect">
            <a:avLst/>
          </a:prstGeom>
          <a:noFill/>
        </p:spPr>
        <p:txBody>
          <a:bodyPr wrap="square" anchor="t">
            <a:spAutoFit/>
          </a:bodyPr>
          <a:lstStyle/>
          <a:p>
            <a:pPr algn="ctr"/>
            <a:r>
              <a:rPr sz="1200" b="0">
                <a:solidFill>
                  <a:srgbClr val="1A242C"/>
                </a:solidFill>
                <a:latin typeface="Calibri"/>
              </a:rPr>
              <a:t>Thinner line or tick toward a lot. That’s the house feed, not the mainline.</a:t>
            </a:r>
          </a:p>
        </p:txBody>
      </p:sp>
      <p:sp>
        <p:nvSpPr>
          <p:cNvPr id="24" name="Rectangle 23"/>
          <p:cNvSpPr/>
          <p:nvPr/>
        </p:nvSpPr>
        <p:spPr>
          <a:xfrm>
            <a:off x="6217920" y="1389888"/>
            <a:ext cx="2852928" cy="230428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6217920" y="1389888"/>
            <a:ext cx="91440" cy="230428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7232904" y="1719072"/>
            <a:ext cx="822960" cy="402336"/>
          </a:xfrm>
          <a:prstGeom prst="rect">
            <a:avLst/>
          </a:prstGeom>
          <a:noFill/>
        </p:spPr>
        <p:txBody>
          <a:bodyPr wrap="square" anchor="ctr">
            <a:spAutoFit/>
          </a:bodyPr>
          <a:lstStyle/>
          <a:p>
            <a:pPr algn="ctr"/>
            <a:r>
              <a:rPr sz="2000" b="1">
                <a:solidFill>
                  <a:srgbClr val="0B1C28"/>
                </a:solidFill>
                <a:latin typeface="Calibri"/>
              </a:rPr>
              <a:t>142'</a:t>
            </a:r>
          </a:p>
        </p:txBody>
      </p:sp>
      <p:sp>
        <p:nvSpPr>
          <p:cNvPr id="27" name="TextBox 26"/>
          <p:cNvSpPr txBox="1"/>
          <p:nvPr/>
        </p:nvSpPr>
        <p:spPr>
          <a:xfrm>
            <a:off x="6327648" y="2414016"/>
            <a:ext cx="2633472" cy="329184"/>
          </a:xfrm>
          <a:prstGeom prst="rect">
            <a:avLst/>
          </a:prstGeom>
          <a:noFill/>
        </p:spPr>
        <p:txBody>
          <a:bodyPr wrap="square" anchor="t">
            <a:spAutoFit/>
          </a:bodyPr>
          <a:lstStyle/>
          <a:p>
            <a:pPr algn="ctr"/>
            <a:r>
              <a:rPr sz="1400" b="1">
                <a:solidFill>
                  <a:srgbClr val="0B1C28"/>
                </a:solidFill>
                <a:latin typeface="Calibri"/>
              </a:rPr>
              <a:t>Footage</a:t>
            </a:r>
          </a:p>
        </p:txBody>
      </p:sp>
      <p:sp>
        <p:nvSpPr>
          <p:cNvPr id="28" name="TextBox 27"/>
          <p:cNvSpPr txBox="1"/>
          <p:nvPr/>
        </p:nvSpPr>
        <p:spPr>
          <a:xfrm>
            <a:off x="6327648" y="2743200"/>
            <a:ext cx="2633472" cy="777240"/>
          </a:xfrm>
          <a:prstGeom prst="rect">
            <a:avLst/>
          </a:prstGeom>
          <a:noFill/>
        </p:spPr>
        <p:txBody>
          <a:bodyPr wrap="square" anchor="t">
            <a:spAutoFit/>
          </a:bodyPr>
          <a:lstStyle/>
          <a:p>
            <a:pPr algn="ctr"/>
            <a:r>
              <a:rPr sz="1200" b="0">
                <a:solidFill>
                  <a:srgbClr val="1A242C"/>
                </a:solidFill>
                <a:latin typeface="Calibri"/>
              </a:rPr>
              <a:t>Number with a foot mark (142'). Distance to the next device. Not the address.</a:t>
            </a:r>
          </a:p>
        </p:txBody>
      </p:sp>
      <p:sp>
        <p:nvSpPr>
          <p:cNvPr id="29" name="Rectangle 28"/>
          <p:cNvSpPr/>
          <p:nvPr/>
        </p:nvSpPr>
        <p:spPr>
          <a:xfrm>
            <a:off x="9180576" y="1389888"/>
            <a:ext cx="2852928" cy="230428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Rectangle 29"/>
          <p:cNvSpPr/>
          <p:nvPr/>
        </p:nvSpPr>
        <p:spPr>
          <a:xfrm>
            <a:off x="9180576" y="1389888"/>
            <a:ext cx="91440" cy="230428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10195560" y="1719072"/>
            <a:ext cx="822960" cy="402336"/>
          </a:xfrm>
          <a:prstGeom prst="rect">
            <a:avLst/>
          </a:prstGeom>
          <a:noFill/>
        </p:spPr>
        <p:txBody>
          <a:bodyPr wrap="square" anchor="ctr">
            <a:spAutoFit/>
          </a:bodyPr>
          <a:lstStyle/>
          <a:p>
            <a:pPr algn="ctr"/>
            <a:r>
              <a:rPr sz="2200" b="1">
                <a:solidFill>
                  <a:srgbClr val="8A969E"/>
                </a:solidFill>
                <a:latin typeface="Calibri"/>
              </a:rPr>
              <a:t>176</a:t>
            </a:r>
          </a:p>
        </p:txBody>
      </p:sp>
      <p:sp>
        <p:nvSpPr>
          <p:cNvPr id="32" name="TextBox 31"/>
          <p:cNvSpPr txBox="1"/>
          <p:nvPr/>
        </p:nvSpPr>
        <p:spPr>
          <a:xfrm>
            <a:off x="9290304" y="2414016"/>
            <a:ext cx="2633472" cy="329184"/>
          </a:xfrm>
          <a:prstGeom prst="rect">
            <a:avLst/>
          </a:prstGeom>
          <a:noFill/>
        </p:spPr>
        <p:txBody>
          <a:bodyPr wrap="square" anchor="t">
            <a:spAutoFit/>
          </a:bodyPr>
          <a:lstStyle/>
          <a:p>
            <a:pPr algn="ctr"/>
            <a:r>
              <a:rPr sz="1400" b="1">
                <a:solidFill>
                  <a:srgbClr val="0B1C28"/>
                </a:solidFill>
                <a:latin typeface="Calibri"/>
              </a:rPr>
              <a:t>House number</a:t>
            </a:r>
          </a:p>
        </p:txBody>
      </p:sp>
      <p:sp>
        <p:nvSpPr>
          <p:cNvPr id="33" name="TextBox 32"/>
          <p:cNvSpPr txBox="1"/>
          <p:nvPr/>
        </p:nvSpPr>
        <p:spPr>
          <a:xfrm>
            <a:off x="9290304" y="2743200"/>
            <a:ext cx="2633472" cy="777240"/>
          </a:xfrm>
          <a:prstGeom prst="rect">
            <a:avLst/>
          </a:prstGeom>
          <a:noFill/>
        </p:spPr>
        <p:txBody>
          <a:bodyPr wrap="square" anchor="t">
            <a:spAutoFit/>
          </a:bodyPr>
          <a:lstStyle/>
          <a:p>
            <a:pPr algn="ctr"/>
            <a:r>
              <a:rPr sz="1200" b="0">
                <a:solidFill>
                  <a:srgbClr val="1A242C"/>
                </a:solidFill>
                <a:latin typeface="Calibri"/>
              </a:rPr>
              <a:t>Gray number sitting in the lot. Street + this number is where you park.</a:t>
            </a:r>
          </a:p>
        </p:txBody>
      </p:sp>
      <p:sp>
        <p:nvSpPr>
          <p:cNvPr id="34" name="Rectangle 33"/>
          <p:cNvSpPr/>
          <p:nvPr/>
        </p:nvSpPr>
        <p:spPr>
          <a:xfrm>
            <a:off x="292608" y="3858768"/>
            <a:ext cx="2852928" cy="230428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Rectangle 34"/>
          <p:cNvSpPr/>
          <p:nvPr/>
        </p:nvSpPr>
        <p:spPr>
          <a:xfrm>
            <a:off x="292608" y="3858768"/>
            <a:ext cx="91440" cy="230428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Rectangle 35"/>
          <p:cNvSpPr/>
          <p:nvPr/>
        </p:nvSpPr>
        <p:spPr>
          <a:xfrm>
            <a:off x="1426464" y="4242816"/>
            <a:ext cx="585216" cy="292608"/>
          </a:xfrm>
          <a:prstGeom prst="rect">
            <a:avLst/>
          </a:prstGeom>
          <a:solidFill>
            <a:srgbClr val="E88B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1426464" y="4242816"/>
            <a:ext cx="585216" cy="292608"/>
          </a:xfrm>
          <a:prstGeom prst="rect">
            <a:avLst/>
          </a:prstGeom>
          <a:noFill/>
        </p:spPr>
        <p:txBody>
          <a:bodyPr wrap="square" anchor="ctr">
            <a:spAutoFit/>
          </a:bodyPr>
          <a:lstStyle/>
          <a:p>
            <a:pPr algn="ctr"/>
            <a:r>
              <a:rPr sz="1400" b="1">
                <a:solidFill>
                  <a:srgbClr val="FFFFFF"/>
                </a:solidFill>
                <a:latin typeface="Calibri"/>
              </a:rPr>
              <a:t>A6</a:t>
            </a:r>
          </a:p>
        </p:txBody>
      </p:sp>
      <p:sp>
        <p:nvSpPr>
          <p:cNvPr id="38" name="TextBox 37"/>
          <p:cNvSpPr txBox="1"/>
          <p:nvPr/>
        </p:nvSpPr>
        <p:spPr>
          <a:xfrm>
            <a:off x="402336" y="4882896"/>
            <a:ext cx="2633472" cy="329184"/>
          </a:xfrm>
          <a:prstGeom prst="rect">
            <a:avLst/>
          </a:prstGeom>
          <a:noFill/>
        </p:spPr>
        <p:txBody>
          <a:bodyPr wrap="square" anchor="t">
            <a:spAutoFit/>
          </a:bodyPr>
          <a:lstStyle/>
          <a:p>
            <a:pPr algn="ctr"/>
            <a:r>
              <a:rPr sz="1400" b="1">
                <a:solidFill>
                  <a:srgbClr val="0B1C28"/>
                </a:solidFill>
                <a:latin typeface="Calibri"/>
              </a:rPr>
              <a:t>Device ID</a:t>
            </a:r>
          </a:p>
        </p:txBody>
      </p:sp>
      <p:sp>
        <p:nvSpPr>
          <p:cNvPr id="39" name="TextBox 38"/>
          <p:cNvSpPr txBox="1"/>
          <p:nvPr/>
        </p:nvSpPr>
        <p:spPr>
          <a:xfrm>
            <a:off x="402336" y="5212080"/>
            <a:ext cx="2633472" cy="777240"/>
          </a:xfrm>
          <a:prstGeom prst="rect">
            <a:avLst/>
          </a:prstGeom>
          <a:noFill/>
        </p:spPr>
        <p:txBody>
          <a:bodyPr wrap="square" anchor="t">
            <a:spAutoFit/>
          </a:bodyPr>
          <a:lstStyle/>
          <a:p>
            <a:pPr algn="ctr"/>
            <a:r>
              <a:rPr sz="1200" b="0">
                <a:solidFill>
                  <a:srgbClr val="1A242C"/>
                </a:solidFill>
                <a:latin typeface="Calibri"/>
              </a:rPr>
              <a:t>Small tag like A6 or E12. Match it to tonight’s assignment. This is the name, not the work.</a:t>
            </a:r>
          </a:p>
        </p:txBody>
      </p:sp>
      <p:sp>
        <p:nvSpPr>
          <p:cNvPr id="40" name="Rectangle 39"/>
          <p:cNvSpPr/>
          <p:nvPr/>
        </p:nvSpPr>
        <p:spPr>
          <a:xfrm>
            <a:off x="3255264" y="3858768"/>
            <a:ext cx="2852928" cy="230428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Rectangle 40"/>
          <p:cNvSpPr/>
          <p:nvPr/>
        </p:nvSpPr>
        <p:spPr>
          <a:xfrm>
            <a:off x="3255264" y="3858768"/>
            <a:ext cx="91440" cy="230428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Rectangle 41"/>
          <p:cNvSpPr/>
          <p:nvPr/>
        </p:nvSpPr>
        <p:spPr>
          <a:xfrm>
            <a:off x="4480560" y="4206240"/>
            <a:ext cx="402336" cy="365760"/>
          </a:xfrm>
          <a:prstGeom prst="rect">
            <a:avLst/>
          </a:prstGeom>
          <a:solidFill>
            <a:srgbClr val="F6C7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p:cNvSpPr txBox="1"/>
          <p:nvPr/>
        </p:nvSpPr>
        <p:spPr>
          <a:xfrm>
            <a:off x="4480560" y="4206240"/>
            <a:ext cx="402336" cy="365760"/>
          </a:xfrm>
          <a:prstGeom prst="rect">
            <a:avLst/>
          </a:prstGeom>
          <a:noFill/>
        </p:spPr>
        <p:txBody>
          <a:bodyPr wrap="square" anchor="ctr">
            <a:spAutoFit/>
          </a:bodyPr>
          <a:lstStyle/>
          <a:p>
            <a:pPr algn="ctr"/>
            <a:r>
              <a:rPr sz="1600" b="1">
                <a:solidFill>
                  <a:srgbClr val="0B1C28"/>
                </a:solidFill>
                <a:latin typeface="Calibri"/>
              </a:rPr>
              <a:t>E</a:t>
            </a:r>
          </a:p>
        </p:txBody>
      </p:sp>
      <p:sp>
        <p:nvSpPr>
          <p:cNvPr id="44" name="TextBox 43"/>
          <p:cNvSpPr txBox="1"/>
          <p:nvPr/>
        </p:nvSpPr>
        <p:spPr>
          <a:xfrm>
            <a:off x="3364992" y="4882896"/>
            <a:ext cx="2633472" cy="329184"/>
          </a:xfrm>
          <a:prstGeom prst="rect">
            <a:avLst/>
          </a:prstGeom>
          <a:noFill/>
        </p:spPr>
        <p:txBody>
          <a:bodyPr wrap="square" anchor="t">
            <a:spAutoFit/>
          </a:bodyPr>
          <a:lstStyle/>
          <a:p>
            <a:pPr algn="ctr"/>
            <a:r>
              <a:rPr sz="1400" b="1">
                <a:solidFill>
                  <a:srgbClr val="0B1C28"/>
                </a:solidFill>
                <a:latin typeface="Calibri"/>
              </a:rPr>
              <a:t>Work letter</a:t>
            </a:r>
          </a:p>
        </p:txBody>
      </p:sp>
      <p:sp>
        <p:nvSpPr>
          <p:cNvPr id="45" name="TextBox 44"/>
          <p:cNvSpPr txBox="1"/>
          <p:nvPr/>
        </p:nvSpPr>
        <p:spPr>
          <a:xfrm>
            <a:off x="3364992" y="5212080"/>
            <a:ext cx="2633472" cy="777240"/>
          </a:xfrm>
          <a:prstGeom prst="rect">
            <a:avLst/>
          </a:prstGeom>
          <a:noFill/>
        </p:spPr>
        <p:txBody>
          <a:bodyPr wrap="square" anchor="t">
            <a:spAutoFit/>
          </a:bodyPr>
          <a:lstStyle/>
          <a:p>
            <a:pPr algn="ctr"/>
            <a:r>
              <a:rPr sz="1200" b="0">
                <a:solidFill>
                  <a:srgbClr val="1A242C"/>
                </a:solidFill>
                <a:latin typeface="Calibri"/>
              </a:rPr>
              <a:t>Letter box on a device (A, E, G…). That’s the work at that spot — if it’s on your list.</a:t>
            </a:r>
          </a:p>
        </p:txBody>
      </p:sp>
      <p:sp>
        <p:nvSpPr>
          <p:cNvPr id="46" name="Rectangle 45"/>
          <p:cNvSpPr/>
          <p:nvPr/>
        </p:nvSpPr>
        <p:spPr>
          <a:xfrm>
            <a:off x="6217920" y="3858768"/>
            <a:ext cx="2852928" cy="230428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Rectangle 46"/>
          <p:cNvSpPr/>
          <p:nvPr/>
        </p:nvSpPr>
        <p:spPr>
          <a:xfrm>
            <a:off x="6217920" y="3858768"/>
            <a:ext cx="91440" cy="230428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Rectangle 47"/>
          <p:cNvSpPr/>
          <p:nvPr/>
        </p:nvSpPr>
        <p:spPr>
          <a:xfrm>
            <a:off x="7187184" y="4187952"/>
            <a:ext cx="713232" cy="329184"/>
          </a:xfrm>
          <a:prstGeom prst="rect">
            <a:avLst/>
          </a:prstGeom>
          <a:noFill/>
          <a:ln w="19050">
            <a:solidFill>
              <a:srgbClr val="C41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TextBox 48"/>
          <p:cNvSpPr txBox="1"/>
          <p:nvPr/>
        </p:nvSpPr>
        <p:spPr>
          <a:xfrm>
            <a:off x="7187184" y="4187952"/>
            <a:ext cx="713232" cy="329184"/>
          </a:xfrm>
          <a:prstGeom prst="rect">
            <a:avLst/>
          </a:prstGeom>
          <a:noFill/>
        </p:spPr>
        <p:txBody>
          <a:bodyPr wrap="square" anchor="ctr">
            <a:spAutoFit/>
          </a:bodyPr>
          <a:lstStyle/>
          <a:p>
            <a:pPr algn="ctr"/>
            <a:r>
              <a:rPr sz="1000" b="1">
                <a:solidFill>
                  <a:srgbClr val="C41E3A"/>
                </a:solidFill>
                <a:latin typeface="Calibri"/>
              </a:rPr>
              <a:t>NOTE</a:t>
            </a:r>
          </a:p>
        </p:txBody>
      </p:sp>
      <p:sp>
        <p:nvSpPr>
          <p:cNvPr id="50" name="Right Arrow 49"/>
          <p:cNvSpPr/>
          <p:nvPr/>
        </p:nvSpPr>
        <p:spPr>
          <a:xfrm>
            <a:off x="7918704" y="4315968"/>
            <a:ext cx="201168" cy="128016"/>
          </a:xfrm>
          <a:prstGeom prst="rightArrow">
            <a:avLst/>
          </a:prstGeom>
          <a:solidFill>
            <a:srgbClr val="C41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TextBox 50"/>
          <p:cNvSpPr txBox="1"/>
          <p:nvPr/>
        </p:nvSpPr>
        <p:spPr>
          <a:xfrm>
            <a:off x="6327648" y="4882896"/>
            <a:ext cx="2633472" cy="329184"/>
          </a:xfrm>
          <a:prstGeom prst="rect">
            <a:avLst/>
          </a:prstGeom>
          <a:noFill/>
        </p:spPr>
        <p:txBody>
          <a:bodyPr wrap="square" anchor="t">
            <a:spAutoFit/>
          </a:bodyPr>
          <a:lstStyle/>
          <a:p>
            <a:pPr algn="ctr"/>
            <a:r>
              <a:rPr sz="1400" b="1">
                <a:solidFill>
                  <a:srgbClr val="0B1C28"/>
                </a:solidFill>
                <a:latin typeface="Calibri"/>
              </a:rPr>
              <a:t>Note / callout</a:t>
            </a:r>
          </a:p>
        </p:txBody>
      </p:sp>
      <p:sp>
        <p:nvSpPr>
          <p:cNvPr id="52" name="TextBox 51"/>
          <p:cNvSpPr txBox="1"/>
          <p:nvPr/>
        </p:nvSpPr>
        <p:spPr>
          <a:xfrm>
            <a:off x="6327648" y="5212080"/>
            <a:ext cx="2633472" cy="777240"/>
          </a:xfrm>
          <a:prstGeom prst="rect">
            <a:avLst/>
          </a:prstGeom>
          <a:noFill/>
        </p:spPr>
        <p:txBody>
          <a:bodyPr wrap="square" anchor="t">
            <a:spAutoFit/>
          </a:bodyPr>
          <a:lstStyle/>
          <a:p>
            <a:pPr algn="ctr"/>
            <a:r>
              <a:rPr sz="1200" b="0">
                <a:solidFill>
                  <a:srgbClr val="1A242C"/>
                </a:solidFill>
                <a:latin typeface="Calibri"/>
              </a:rPr>
              <a:t>Text with an arrow. Read it before you open anything. It can say stop, splice, or leave it.</a:t>
            </a:r>
          </a:p>
        </p:txBody>
      </p:sp>
      <p:sp>
        <p:nvSpPr>
          <p:cNvPr id="53" name="Rectangle 52"/>
          <p:cNvSpPr/>
          <p:nvPr/>
        </p:nvSpPr>
        <p:spPr>
          <a:xfrm>
            <a:off x="9180576" y="3858768"/>
            <a:ext cx="2852928" cy="230428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Rectangle 53"/>
          <p:cNvSpPr/>
          <p:nvPr/>
        </p:nvSpPr>
        <p:spPr>
          <a:xfrm>
            <a:off x="9180576" y="3858768"/>
            <a:ext cx="91440" cy="230428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Rectangle 54"/>
          <p:cNvSpPr/>
          <p:nvPr/>
        </p:nvSpPr>
        <p:spPr>
          <a:xfrm>
            <a:off x="10104120" y="4325112"/>
            <a:ext cx="1005840" cy="128016"/>
          </a:xfrm>
          <a:prstGeom prst="rect">
            <a:avLst/>
          </a:prstGeom>
          <a:solidFill>
            <a:srgbClr val="C43B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TextBox 55"/>
          <p:cNvSpPr txBox="1"/>
          <p:nvPr/>
        </p:nvSpPr>
        <p:spPr>
          <a:xfrm>
            <a:off x="9290304" y="4882896"/>
            <a:ext cx="2633472" cy="329184"/>
          </a:xfrm>
          <a:prstGeom prst="rect">
            <a:avLst/>
          </a:prstGeom>
          <a:noFill/>
        </p:spPr>
        <p:txBody>
          <a:bodyPr wrap="square" anchor="t">
            <a:spAutoFit/>
          </a:bodyPr>
          <a:lstStyle/>
          <a:p>
            <a:pPr algn="ctr"/>
            <a:r>
              <a:rPr sz="1400" b="1">
                <a:solidFill>
                  <a:srgbClr val="0B1C28"/>
                </a:solidFill>
                <a:latin typeface="Calibri"/>
              </a:rPr>
              <a:t>Node boundary</a:t>
            </a:r>
          </a:p>
        </p:txBody>
      </p:sp>
      <p:sp>
        <p:nvSpPr>
          <p:cNvPr id="57" name="TextBox 56"/>
          <p:cNvSpPr txBox="1"/>
          <p:nvPr/>
        </p:nvSpPr>
        <p:spPr>
          <a:xfrm>
            <a:off x="9290304" y="5212080"/>
            <a:ext cx="2633472" cy="777240"/>
          </a:xfrm>
          <a:prstGeom prst="rect">
            <a:avLst/>
          </a:prstGeom>
          <a:noFill/>
        </p:spPr>
        <p:txBody>
          <a:bodyPr wrap="square" anchor="t">
            <a:spAutoFit/>
          </a:bodyPr>
          <a:lstStyle/>
          <a:p>
            <a:pPr algn="ctr"/>
            <a:r>
              <a:rPr sz="1200" b="0">
                <a:solidFill>
                  <a:srgbClr val="1A242C"/>
                </a:solidFill>
                <a:latin typeface="Calibri"/>
              </a:rPr>
              <a:t>Heavy colored line. Work stops here unless that node is on tonight’s assignment.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84124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841248"/>
            <a:ext cx="12191695" cy="6400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fbr-logo.png"/>
          <p:cNvPicPr>
            <a:picLocks noChangeAspect="1"/>
          </p:cNvPicPr>
          <p:nvPr/>
        </p:nvPicPr>
        <p:blipFill>
          <a:blip r:embed="rId2"/>
          <a:stretch>
            <a:fillRect/>
          </a:stretch>
        </p:blipFill>
        <p:spPr>
          <a:xfrm>
            <a:off x="201168" y="128016"/>
            <a:ext cx="585216" cy="585216"/>
          </a:xfrm>
          <a:prstGeom prst="rect">
            <a:avLst/>
          </a:prstGeom>
        </p:spPr>
      </p:pic>
      <p:sp>
        <p:nvSpPr>
          <p:cNvPr id="6" name="TextBox 5"/>
          <p:cNvSpPr txBox="1"/>
          <p:nvPr/>
        </p:nvSpPr>
        <p:spPr>
          <a:xfrm>
            <a:off x="932688" y="109728"/>
            <a:ext cx="9326880" cy="384048"/>
          </a:xfrm>
          <a:prstGeom prst="rect">
            <a:avLst/>
          </a:prstGeom>
          <a:noFill/>
        </p:spPr>
        <p:txBody>
          <a:bodyPr wrap="square" anchor="ctr">
            <a:spAutoFit/>
          </a:bodyPr>
          <a:lstStyle/>
          <a:p>
            <a:pPr algn="l"/>
            <a:r>
              <a:rPr sz="2200" b="1">
                <a:solidFill>
                  <a:srgbClr val="FFFFFF"/>
                </a:solidFill>
                <a:latin typeface="Calibri"/>
              </a:rPr>
              <a:t>Start here: the labels on the map</a:t>
            </a:r>
          </a:p>
        </p:txBody>
      </p:sp>
      <p:sp>
        <p:nvSpPr>
          <p:cNvPr id="7" name="TextBox 6"/>
          <p:cNvSpPr txBox="1"/>
          <p:nvPr/>
        </p:nvSpPr>
        <p:spPr>
          <a:xfrm>
            <a:off x="932688" y="457200"/>
            <a:ext cx="9326880" cy="292608"/>
          </a:xfrm>
          <a:prstGeom prst="rect">
            <a:avLst/>
          </a:prstGeom>
          <a:noFill/>
        </p:spPr>
        <p:txBody>
          <a:bodyPr wrap="square" anchor="t">
            <a:spAutoFit/>
          </a:bodyPr>
          <a:lstStyle/>
          <a:p>
            <a:pPr algn="l"/>
            <a:r>
              <a:rPr sz="1100" b="0">
                <a:solidFill>
                  <a:srgbClr val="00AEEF"/>
                </a:solidFill>
                <a:latin typeface="Calibri"/>
              </a:rPr>
              <a:t>LEGEND</a:t>
            </a:r>
          </a:p>
        </p:txBody>
      </p:sp>
      <p:sp>
        <p:nvSpPr>
          <p:cNvPr id="8" name="TextBox 7"/>
          <p:cNvSpPr txBox="1"/>
          <p:nvPr/>
        </p:nvSpPr>
        <p:spPr>
          <a:xfrm>
            <a:off x="10424160" y="256032"/>
            <a:ext cx="1554480" cy="365760"/>
          </a:xfrm>
          <a:prstGeom prst="rect">
            <a:avLst/>
          </a:prstGeom>
          <a:noFill/>
        </p:spPr>
        <p:txBody>
          <a:bodyPr wrap="square" anchor="t">
            <a:spAutoFit/>
          </a:bodyPr>
          <a:lstStyle/>
          <a:p>
            <a:pPr algn="r"/>
            <a:r>
              <a:rPr sz="1000" b="1">
                <a:solidFill>
                  <a:srgbClr val="00AEEF"/>
                </a:solidFill>
                <a:latin typeface="Calibri"/>
              </a:rPr>
              <a:t>INTERNAL TRAINING</a:t>
            </a:r>
          </a:p>
        </p:txBody>
      </p:sp>
      <p:sp>
        <p:nvSpPr>
          <p:cNvPr id="9" name="Rectangle 8"/>
          <p:cNvSpPr/>
          <p:nvPr/>
        </p:nvSpPr>
        <p:spPr>
          <a:xfrm>
            <a:off x="0" y="6565392"/>
            <a:ext cx="12191695" cy="29260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256032" y="6583680"/>
            <a:ext cx="8686800" cy="237744"/>
          </a:xfrm>
          <a:prstGeom prst="rect">
            <a:avLst/>
          </a:prstGeom>
          <a:noFill/>
        </p:spPr>
        <p:txBody>
          <a:bodyPr wrap="square" anchor="t">
            <a:spAutoFit/>
          </a:bodyPr>
          <a:lstStyle/>
          <a:p>
            <a:pPr algn="r"/>
            <a:r>
              <a:rPr sz="1000" b="0">
                <a:solidFill>
                  <a:srgbClr val="B0C4CE"/>
                </a:solidFill>
                <a:latin typeface="Calibri"/>
              </a:rPr>
              <a:t>FBR  ·  How to read a coax hardline print  ·  Company Confidential</a:t>
            </a:r>
          </a:p>
        </p:txBody>
      </p:sp>
      <p:sp>
        <p:nvSpPr>
          <p:cNvPr id="11" name="TextBox 10"/>
          <p:cNvSpPr txBox="1"/>
          <p:nvPr/>
        </p:nvSpPr>
        <p:spPr>
          <a:xfrm>
            <a:off x="10424160" y="6583680"/>
            <a:ext cx="1508760" cy="237744"/>
          </a:xfrm>
          <a:prstGeom prst="rect">
            <a:avLst/>
          </a:prstGeom>
          <a:noFill/>
        </p:spPr>
        <p:txBody>
          <a:bodyPr wrap="square" anchor="ctr">
            <a:spAutoFit/>
          </a:bodyPr>
          <a:lstStyle/>
          <a:p>
            <a:pPr algn="r"/>
            <a:r>
              <a:rPr sz="1000" b="1">
                <a:solidFill>
                  <a:srgbClr val="FFFFFF"/>
                </a:solidFill>
                <a:latin typeface="Calibri"/>
              </a:rPr>
              <a:t>7</a:t>
            </a:r>
          </a:p>
        </p:txBody>
      </p:sp>
      <p:sp>
        <p:nvSpPr>
          <p:cNvPr id="12" name="TextBox 11"/>
          <p:cNvSpPr txBox="1"/>
          <p:nvPr/>
        </p:nvSpPr>
        <p:spPr>
          <a:xfrm>
            <a:off x="365760" y="1024128"/>
            <a:ext cx="11430000" cy="365760"/>
          </a:xfrm>
          <a:prstGeom prst="rect">
            <a:avLst/>
          </a:prstGeom>
          <a:noFill/>
        </p:spPr>
        <p:txBody>
          <a:bodyPr wrap="square" anchor="t">
            <a:spAutoFit/>
          </a:bodyPr>
          <a:lstStyle/>
          <a:p>
            <a:pPr algn="l"/>
            <a:r>
              <a:rPr sz="1500" b="0">
                <a:solidFill>
                  <a:srgbClr val="1A242C"/>
                </a:solidFill>
                <a:latin typeface="Calibri"/>
              </a:rPr>
              <a:t>Four kinds of numbers sit next to each other. Learn this before you hunt a job site. Only one of them is the address.</a:t>
            </a:r>
          </a:p>
        </p:txBody>
      </p:sp>
      <p:sp>
        <p:nvSpPr>
          <p:cNvPr id="13" name="Rectangle 12"/>
          <p:cNvSpPr/>
          <p:nvPr/>
        </p:nvSpPr>
        <p:spPr>
          <a:xfrm>
            <a:off x="320040" y="1508760"/>
            <a:ext cx="2852928" cy="473659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320040" y="1508760"/>
            <a:ext cx="91440" cy="4736592"/>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448056" y="1664208"/>
            <a:ext cx="2596896" cy="640080"/>
          </a:xfrm>
          <a:prstGeom prst="rect">
            <a:avLst/>
          </a:prstGeom>
          <a:noFill/>
        </p:spPr>
        <p:txBody>
          <a:bodyPr wrap="square" anchor="t">
            <a:spAutoFit/>
          </a:bodyPr>
          <a:lstStyle/>
          <a:p>
            <a:pPr algn="ctr"/>
            <a:r>
              <a:rPr sz="2600" b="1">
                <a:solidFill>
                  <a:srgbClr val="0B1C28"/>
                </a:solidFill>
                <a:latin typeface="Calibri"/>
              </a:rPr>
              <a:t>176</a:t>
            </a:r>
          </a:p>
        </p:txBody>
      </p:sp>
      <p:sp>
        <p:nvSpPr>
          <p:cNvPr id="16" name="TextBox 15"/>
          <p:cNvSpPr txBox="1"/>
          <p:nvPr/>
        </p:nvSpPr>
        <p:spPr>
          <a:xfrm>
            <a:off x="448056" y="2322576"/>
            <a:ext cx="2596896" cy="292608"/>
          </a:xfrm>
          <a:prstGeom prst="rect">
            <a:avLst/>
          </a:prstGeom>
          <a:noFill/>
        </p:spPr>
        <p:txBody>
          <a:bodyPr wrap="square" anchor="t">
            <a:spAutoFit/>
          </a:bodyPr>
          <a:lstStyle/>
          <a:p>
            <a:pPr algn="ctr"/>
            <a:r>
              <a:rPr sz="1100" b="1">
                <a:solidFill>
                  <a:srgbClr val="00AEEF"/>
                </a:solidFill>
                <a:latin typeface="Calibri"/>
              </a:rPr>
              <a:t>GRAY NUMBER IN THE LOT</a:t>
            </a:r>
          </a:p>
        </p:txBody>
      </p:sp>
      <p:sp>
        <p:nvSpPr>
          <p:cNvPr id="17" name="TextBox 16"/>
          <p:cNvSpPr txBox="1"/>
          <p:nvPr/>
        </p:nvSpPr>
        <p:spPr>
          <a:xfrm>
            <a:off x="448056" y="2688336"/>
            <a:ext cx="2596896" cy="457200"/>
          </a:xfrm>
          <a:prstGeom prst="rect">
            <a:avLst/>
          </a:prstGeom>
          <a:noFill/>
        </p:spPr>
        <p:txBody>
          <a:bodyPr wrap="square" anchor="t">
            <a:spAutoFit/>
          </a:bodyPr>
          <a:lstStyle/>
          <a:p>
            <a:pPr algn="ctr"/>
            <a:r>
              <a:rPr sz="1500" b="1">
                <a:solidFill>
                  <a:srgbClr val="0B1C28"/>
                </a:solidFill>
                <a:latin typeface="Calibri"/>
              </a:rPr>
              <a:t>HOUSE / ADDRESS</a:t>
            </a:r>
          </a:p>
        </p:txBody>
      </p:sp>
      <p:sp>
        <p:nvSpPr>
          <p:cNvPr id="18" name="TextBox 17"/>
          <p:cNvSpPr txBox="1"/>
          <p:nvPr/>
        </p:nvSpPr>
        <p:spPr>
          <a:xfrm>
            <a:off x="448056" y="3218688"/>
            <a:ext cx="2596896" cy="2743200"/>
          </a:xfrm>
          <a:prstGeom prst="rect">
            <a:avLst/>
          </a:prstGeom>
          <a:noFill/>
        </p:spPr>
        <p:txBody>
          <a:bodyPr wrap="square" anchor="t">
            <a:spAutoFit/>
          </a:bodyPr>
          <a:lstStyle/>
          <a:p>
            <a:pPr algn="l"/>
            <a:r>
              <a:rPr sz="1400" b="0">
                <a:solidFill>
                  <a:srgbClr val="1A242C"/>
                </a:solidFill>
                <a:latin typeface="Calibri"/>
              </a:rPr>
              <a:t>This is where you park. Street + this number is the job site.</a:t>
            </a:r>
          </a:p>
        </p:txBody>
      </p:sp>
      <p:sp>
        <p:nvSpPr>
          <p:cNvPr id="19" name="Rectangle 18"/>
          <p:cNvSpPr/>
          <p:nvPr/>
        </p:nvSpPr>
        <p:spPr>
          <a:xfrm>
            <a:off x="3282696" y="1508760"/>
            <a:ext cx="2852928" cy="473659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3282696" y="1508760"/>
            <a:ext cx="91440" cy="4736592"/>
          </a:xfrm>
          <a:prstGeom prst="rect">
            <a:avLst/>
          </a:prstGeom>
          <a:solidFill>
            <a:srgbClr val="5A687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3410712" y="1664208"/>
            <a:ext cx="2596896" cy="640080"/>
          </a:xfrm>
          <a:prstGeom prst="rect">
            <a:avLst/>
          </a:prstGeom>
          <a:noFill/>
        </p:spPr>
        <p:txBody>
          <a:bodyPr wrap="square" anchor="t">
            <a:spAutoFit/>
          </a:bodyPr>
          <a:lstStyle/>
          <a:p>
            <a:pPr algn="ctr"/>
            <a:r>
              <a:rPr sz="2600" b="1">
                <a:solidFill>
                  <a:srgbClr val="0B1C28"/>
                </a:solidFill>
                <a:latin typeface="Calibri"/>
              </a:rPr>
              <a:t>176'</a:t>
            </a:r>
          </a:p>
        </p:txBody>
      </p:sp>
      <p:sp>
        <p:nvSpPr>
          <p:cNvPr id="22" name="TextBox 21"/>
          <p:cNvSpPr txBox="1"/>
          <p:nvPr/>
        </p:nvSpPr>
        <p:spPr>
          <a:xfrm>
            <a:off x="3410712" y="2322576"/>
            <a:ext cx="2596896" cy="292608"/>
          </a:xfrm>
          <a:prstGeom prst="rect">
            <a:avLst/>
          </a:prstGeom>
          <a:noFill/>
        </p:spPr>
        <p:txBody>
          <a:bodyPr wrap="square" anchor="t">
            <a:spAutoFit/>
          </a:bodyPr>
          <a:lstStyle/>
          <a:p>
            <a:pPr algn="ctr"/>
            <a:r>
              <a:rPr sz="1100" b="1">
                <a:solidFill>
                  <a:srgbClr val="5A6872"/>
                </a:solidFill>
                <a:latin typeface="Calibri"/>
              </a:rPr>
              <a:t>NUMBER WITH A FOOT MARK</a:t>
            </a:r>
          </a:p>
        </p:txBody>
      </p:sp>
      <p:sp>
        <p:nvSpPr>
          <p:cNvPr id="23" name="TextBox 22"/>
          <p:cNvSpPr txBox="1"/>
          <p:nvPr/>
        </p:nvSpPr>
        <p:spPr>
          <a:xfrm>
            <a:off x="3410712" y="2688336"/>
            <a:ext cx="2596896" cy="457200"/>
          </a:xfrm>
          <a:prstGeom prst="rect">
            <a:avLst/>
          </a:prstGeom>
          <a:noFill/>
        </p:spPr>
        <p:txBody>
          <a:bodyPr wrap="square" anchor="t">
            <a:spAutoFit/>
          </a:bodyPr>
          <a:lstStyle/>
          <a:p>
            <a:pPr algn="ctr"/>
            <a:r>
              <a:rPr sz="1500" b="1">
                <a:solidFill>
                  <a:srgbClr val="0B1C28"/>
                </a:solidFill>
                <a:latin typeface="Calibri"/>
              </a:rPr>
              <a:t>FOOTAGE</a:t>
            </a:r>
          </a:p>
        </p:txBody>
      </p:sp>
      <p:sp>
        <p:nvSpPr>
          <p:cNvPr id="24" name="TextBox 23"/>
          <p:cNvSpPr txBox="1"/>
          <p:nvPr/>
        </p:nvSpPr>
        <p:spPr>
          <a:xfrm>
            <a:off x="3410712" y="3218688"/>
            <a:ext cx="2596896" cy="2743200"/>
          </a:xfrm>
          <a:prstGeom prst="rect">
            <a:avLst/>
          </a:prstGeom>
          <a:noFill/>
        </p:spPr>
        <p:txBody>
          <a:bodyPr wrap="square" anchor="t">
            <a:spAutoFit/>
          </a:bodyPr>
          <a:lstStyle/>
          <a:p>
            <a:pPr algn="l"/>
            <a:r>
              <a:rPr sz="1400" b="0">
                <a:solidFill>
                  <a:srgbClr val="1A242C"/>
                </a:solidFill>
                <a:latin typeface="Calibri"/>
              </a:rPr>
              <a:t>How far along the line to the next device. Not the house.</a:t>
            </a:r>
          </a:p>
        </p:txBody>
      </p:sp>
      <p:sp>
        <p:nvSpPr>
          <p:cNvPr id="25" name="Rectangle 24"/>
          <p:cNvSpPr/>
          <p:nvPr/>
        </p:nvSpPr>
        <p:spPr>
          <a:xfrm>
            <a:off x="6245352" y="1508760"/>
            <a:ext cx="2852928" cy="473659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6245352" y="1508760"/>
            <a:ext cx="91440" cy="4736592"/>
          </a:xfrm>
          <a:prstGeom prst="rect">
            <a:avLst/>
          </a:prstGeom>
          <a:solidFill>
            <a:srgbClr val="5A687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373368" y="1664208"/>
            <a:ext cx="2596896" cy="640080"/>
          </a:xfrm>
          <a:prstGeom prst="rect">
            <a:avLst/>
          </a:prstGeom>
          <a:noFill/>
        </p:spPr>
        <p:txBody>
          <a:bodyPr wrap="square" anchor="t">
            <a:spAutoFit/>
          </a:bodyPr>
          <a:lstStyle/>
          <a:p>
            <a:pPr algn="ctr"/>
            <a:r>
              <a:rPr sz="2600" b="1">
                <a:solidFill>
                  <a:srgbClr val="0B1C28"/>
                </a:solidFill>
                <a:latin typeface="Calibri"/>
              </a:rPr>
              <a:t>17</a:t>
            </a:r>
          </a:p>
        </p:txBody>
      </p:sp>
      <p:sp>
        <p:nvSpPr>
          <p:cNvPr id="28" name="TextBox 27"/>
          <p:cNvSpPr txBox="1"/>
          <p:nvPr/>
        </p:nvSpPr>
        <p:spPr>
          <a:xfrm>
            <a:off x="6373368" y="2322576"/>
            <a:ext cx="2596896" cy="292608"/>
          </a:xfrm>
          <a:prstGeom prst="rect">
            <a:avLst/>
          </a:prstGeom>
          <a:noFill/>
        </p:spPr>
        <p:txBody>
          <a:bodyPr wrap="square" anchor="t">
            <a:spAutoFit/>
          </a:bodyPr>
          <a:lstStyle/>
          <a:p>
            <a:pPr algn="ctr"/>
            <a:r>
              <a:rPr sz="1100" b="1">
                <a:solidFill>
                  <a:srgbClr val="5A6872"/>
                </a:solidFill>
                <a:latin typeface="Calibri"/>
              </a:rPr>
              <a:t>NUMBER INSIDE A CIRCLE</a:t>
            </a:r>
          </a:p>
        </p:txBody>
      </p:sp>
      <p:sp>
        <p:nvSpPr>
          <p:cNvPr id="29" name="TextBox 28"/>
          <p:cNvSpPr txBox="1"/>
          <p:nvPr/>
        </p:nvSpPr>
        <p:spPr>
          <a:xfrm>
            <a:off x="6373368" y="2688336"/>
            <a:ext cx="2596896" cy="457200"/>
          </a:xfrm>
          <a:prstGeom prst="rect">
            <a:avLst/>
          </a:prstGeom>
          <a:noFill/>
        </p:spPr>
        <p:txBody>
          <a:bodyPr wrap="square" anchor="t">
            <a:spAutoFit/>
          </a:bodyPr>
          <a:lstStyle/>
          <a:p>
            <a:pPr algn="ctr"/>
            <a:r>
              <a:rPr sz="1500" b="1">
                <a:solidFill>
                  <a:srgbClr val="0B1C28"/>
                </a:solidFill>
                <a:latin typeface="Calibri"/>
              </a:rPr>
              <a:t>TAP VALUE</a:t>
            </a:r>
          </a:p>
        </p:txBody>
      </p:sp>
      <p:sp>
        <p:nvSpPr>
          <p:cNvPr id="30" name="TextBox 29"/>
          <p:cNvSpPr txBox="1"/>
          <p:nvPr/>
        </p:nvSpPr>
        <p:spPr>
          <a:xfrm>
            <a:off x="6373368" y="3218688"/>
            <a:ext cx="2596896" cy="2743200"/>
          </a:xfrm>
          <a:prstGeom prst="rect">
            <a:avLst/>
          </a:prstGeom>
          <a:noFill/>
        </p:spPr>
        <p:txBody>
          <a:bodyPr wrap="square" anchor="t">
            <a:spAutoFit/>
          </a:bodyPr>
          <a:lstStyle/>
          <a:p>
            <a:pPr algn="l"/>
            <a:r>
              <a:rPr sz="1400" b="0">
                <a:solidFill>
                  <a:srgbClr val="1A242C"/>
                </a:solidFill>
                <a:latin typeface="Calibri"/>
              </a:rPr>
              <a:t>The tap at that spot, if that tap is yours. Not the address.</a:t>
            </a:r>
          </a:p>
        </p:txBody>
      </p:sp>
      <p:sp>
        <p:nvSpPr>
          <p:cNvPr id="31" name="Rectangle 30"/>
          <p:cNvSpPr/>
          <p:nvPr/>
        </p:nvSpPr>
        <p:spPr>
          <a:xfrm>
            <a:off x="9208008" y="1508760"/>
            <a:ext cx="2852928" cy="473659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ectangle 31"/>
          <p:cNvSpPr/>
          <p:nvPr/>
        </p:nvSpPr>
        <p:spPr>
          <a:xfrm>
            <a:off x="9208008" y="1508760"/>
            <a:ext cx="91440" cy="4736592"/>
          </a:xfrm>
          <a:prstGeom prst="rect">
            <a:avLst/>
          </a:prstGeom>
          <a:solidFill>
            <a:srgbClr val="5A687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9336024" y="1664208"/>
            <a:ext cx="2596896" cy="640080"/>
          </a:xfrm>
          <a:prstGeom prst="rect">
            <a:avLst/>
          </a:prstGeom>
          <a:noFill/>
        </p:spPr>
        <p:txBody>
          <a:bodyPr wrap="square" anchor="t">
            <a:spAutoFit/>
          </a:bodyPr>
          <a:lstStyle/>
          <a:p>
            <a:pPr algn="ctr"/>
            <a:r>
              <a:rPr sz="2600" b="1">
                <a:solidFill>
                  <a:srgbClr val="0B1C28"/>
                </a:solidFill>
                <a:latin typeface="Calibri"/>
              </a:rPr>
              <a:t>A6</a:t>
            </a:r>
          </a:p>
        </p:txBody>
      </p:sp>
      <p:sp>
        <p:nvSpPr>
          <p:cNvPr id="34" name="TextBox 33"/>
          <p:cNvSpPr txBox="1"/>
          <p:nvPr/>
        </p:nvSpPr>
        <p:spPr>
          <a:xfrm>
            <a:off x="9336024" y="2322576"/>
            <a:ext cx="2596896" cy="292608"/>
          </a:xfrm>
          <a:prstGeom prst="rect">
            <a:avLst/>
          </a:prstGeom>
          <a:noFill/>
        </p:spPr>
        <p:txBody>
          <a:bodyPr wrap="square" anchor="t">
            <a:spAutoFit/>
          </a:bodyPr>
          <a:lstStyle/>
          <a:p>
            <a:pPr algn="ctr"/>
            <a:r>
              <a:rPr sz="1100" b="1">
                <a:solidFill>
                  <a:srgbClr val="5A6872"/>
                </a:solidFill>
                <a:latin typeface="Calibri"/>
              </a:rPr>
              <a:t>SMALL TAG BY A DEVICE</a:t>
            </a:r>
          </a:p>
        </p:txBody>
      </p:sp>
      <p:sp>
        <p:nvSpPr>
          <p:cNvPr id="35" name="TextBox 34"/>
          <p:cNvSpPr txBox="1"/>
          <p:nvPr/>
        </p:nvSpPr>
        <p:spPr>
          <a:xfrm>
            <a:off x="9336024" y="2688336"/>
            <a:ext cx="2596896" cy="457200"/>
          </a:xfrm>
          <a:prstGeom prst="rect">
            <a:avLst/>
          </a:prstGeom>
          <a:noFill/>
        </p:spPr>
        <p:txBody>
          <a:bodyPr wrap="square" anchor="t">
            <a:spAutoFit/>
          </a:bodyPr>
          <a:lstStyle/>
          <a:p>
            <a:pPr algn="ctr"/>
            <a:r>
              <a:rPr sz="1500" b="1">
                <a:solidFill>
                  <a:srgbClr val="0B1C28"/>
                </a:solidFill>
                <a:latin typeface="Calibri"/>
              </a:rPr>
              <a:t>DEVICE ID</a:t>
            </a:r>
          </a:p>
        </p:txBody>
      </p:sp>
      <p:sp>
        <p:nvSpPr>
          <p:cNvPr id="36" name="TextBox 35"/>
          <p:cNvSpPr txBox="1"/>
          <p:nvPr/>
        </p:nvSpPr>
        <p:spPr>
          <a:xfrm>
            <a:off x="9336024" y="3218688"/>
            <a:ext cx="2596896" cy="2743200"/>
          </a:xfrm>
          <a:prstGeom prst="rect">
            <a:avLst/>
          </a:prstGeom>
          <a:noFill/>
        </p:spPr>
        <p:txBody>
          <a:bodyPr wrap="square" anchor="t">
            <a:spAutoFit/>
          </a:bodyPr>
          <a:lstStyle/>
          <a:p>
            <a:pPr algn="l"/>
            <a:r>
              <a:rPr sz="1400" b="0">
                <a:solidFill>
                  <a:srgbClr val="1A242C"/>
                </a:solidFill>
                <a:latin typeface="Calibri"/>
              </a:rPr>
              <a:t>The name of that amp or tap. Match it to tonight’s assignment.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84124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841248"/>
            <a:ext cx="12191695" cy="6400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fbr-logo.png"/>
          <p:cNvPicPr>
            <a:picLocks noChangeAspect="1"/>
          </p:cNvPicPr>
          <p:nvPr/>
        </p:nvPicPr>
        <p:blipFill>
          <a:blip r:embed="rId2"/>
          <a:stretch>
            <a:fillRect/>
          </a:stretch>
        </p:blipFill>
        <p:spPr>
          <a:xfrm>
            <a:off x="201168" y="128016"/>
            <a:ext cx="585216" cy="585216"/>
          </a:xfrm>
          <a:prstGeom prst="rect">
            <a:avLst/>
          </a:prstGeom>
        </p:spPr>
      </p:pic>
      <p:sp>
        <p:nvSpPr>
          <p:cNvPr id="6" name="TextBox 5"/>
          <p:cNvSpPr txBox="1"/>
          <p:nvPr/>
        </p:nvSpPr>
        <p:spPr>
          <a:xfrm>
            <a:off x="932688" y="109728"/>
            <a:ext cx="9326880" cy="384048"/>
          </a:xfrm>
          <a:prstGeom prst="rect">
            <a:avLst/>
          </a:prstGeom>
          <a:noFill/>
        </p:spPr>
        <p:txBody>
          <a:bodyPr wrap="square" anchor="ctr">
            <a:spAutoFit/>
          </a:bodyPr>
          <a:lstStyle/>
          <a:p>
            <a:pPr algn="l"/>
            <a:r>
              <a:rPr sz="2200" b="1">
                <a:solidFill>
                  <a:srgbClr val="FFFFFF"/>
                </a:solidFill>
                <a:latin typeface="Calibri"/>
              </a:rPr>
              <a:t>What a print looks like — add your arrows here</a:t>
            </a:r>
          </a:p>
        </p:txBody>
      </p:sp>
      <p:sp>
        <p:nvSpPr>
          <p:cNvPr id="7" name="TextBox 6"/>
          <p:cNvSpPr txBox="1"/>
          <p:nvPr/>
        </p:nvSpPr>
        <p:spPr>
          <a:xfrm>
            <a:off x="932688" y="457200"/>
            <a:ext cx="9326880" cy="292608"/>
          </a:xfrm>
          <a:prstGeom prst="rect">
            <a:avLst/>
          </a:prstGeom>
          <a:noFill/>
        </p:spPr>
        <p:txBody>
          <a:bodyPr wrap="square" anchor="t">
            <a:spAutoFit/>
          </a:bodyPr>
          <a:lstStyle/>
          <a:p>
            <a:pPr algn="l"/>
            <a:r>
              <a:rPr sz="1100" b="0">
                <a:solidFill>
                  <a:srgbClr val="00AEEF"/>
                </a:solidFill>
                <a:latin typeface="Calibri"/>
              </a:rPr>
              <a:t>THE MAP</a:t>
            </a:r>
          </a:p>
        </p:txBody>
      </p:sp>
      <p:sp>
        <p:nvSpPr>
          <p:cNvPr id="8" name="TextBox 7"/>
          <p:cNvSpPr txBox="1"/>
          <p:nvPr/>
        </p:nvSpPr>
        <p:spPr>
          <a:xfrm>
            <a:off x="10424160" y="256032"/>
            <a:ext cx="1554480" cy="365760"/>
          </a:xfrm>
          <a:prstGeom prst="rect">
            <a:avLst/>
          </a:prstGeom>
          <a:noFill/>
        </p:spPr>
        <p:txBody>
          <a:bodyPr wrap="square" anchor="t">
            <a:spAutoFit/>
          </a:bodyPr>
          <a:lstStyle/>
          <a:p>
            <a:pPr algn="r"/>
            <a:r>
              <a:rPr sz="1000" b="1">
                <a:solidFill>
                  <a:srgbClr val="00AEEF"/>
                </a:solidFill>
                <a:latin typeface="Calibri"/>
              </a:rPr>
              <a:t>INTERNAL TRAINING</a:t>
            </a:r>
          </a:p>
        </p:txBody>
      </p:sp>
      <p:sp>
        <p:nvSpPr>
          <p:cNvPr id="9" name="Rectangle 8"/>
          <p:cNvSpPr/>
          <p:nvPr/>
        </p:nvSpPr>
        <p:spPr>
          <a:xfrm>
            <a:off x="0" y="6565392"/>
            <a:ext cx="12191695" cy="29260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256032" y="6583680"/>
            <a:ext cx="8686800" cy="237744"/>
          </a:xfrm>
          <a:prstGeom prst="rect">
            <a:avLst/>
          </a:prstGeom>
          <a:noFill/>
        </p:spPr>
        <p:txBody>
          <a:bodyPr wrap="square" anchor="t">
            <a:spAutoFit/>
          </a:bodyPr>
          <a:lstStyle/>
          <a:p>
            <a:pPr algn="r"/>
            <a:r>
              <a:rPr sz="1000" b="0">
                <a:solidFill>
                  <a:srgbClr val="B0C4CE"/>
                </a:solidFill>
                <a:latin typeface="Calibri"/>
              </a:rPr>
              <a:t>FBR  ·  How to read a coax hardline print  ·  Company Confidential</a:t>
            </a:r>
          </a:p>
        </p:txBody>
      </p:sp>
      <p:sp>
        <p:nvSpPr>
          <p:cNvPr id="11" name="TextBox 10"/>
          <p:cNvSpPr txBox="1"/>
          <p:nvPr/>
        </p:nvSpPr>
        <p:spPr>
          <a:xfrm>
            <a:off x="10424160" y="6583680"/>
            <a:ext cx="1508760" cy="237744"/>
          </a:xfrm>
          <a:prstGeom prst="rect">
            <a:avLst/>
          </a:prstGeom>
          <a:noFill/>
        </p:spPr>
        <p:txBody>
          <a:bodyPr wrap="square" anchor="ctr">
            <a:spAutoFit/>
          </a:bodyPr>
          <a:lstStyle/>
          <a:p>
            <a:pPr algn="r"/>
            <a:r>
              <a:rPr sz="1000" b="1">
                <a:solidFill>
                  <a:srgbClr val="FFFFFF"/>
                </a:solidFill>
                <a:latin typeface="Calibri"/>
              </a:rPr>
              <a:t>8</a:t>
            </a:r>
          </a:p>
        </p:txBody>
      </p:sp>
      <p:pic>
        <p:nvPicPr>
          <p:cNvPr id="12" name="Picture 11" descr="am103_overview.jpg"/>
          <p:cNvPicPr>
            <a:picLocks noChangeAspect="1"/>
          </p:cNvPicPr>
          <p:nvPr/>
        </p:nvPicPr>
        <p:blipFill>
          <a:blip r:embed="rId3"/>
          <a:stretch>
            <a:fillRect/>
          </a:stretch>
        </p:blipFill>
        <p:spPr>
          <a:xfrm>
            <a:off x="731158" y="1005840"/>
            <a:ext cx="6867867" cy="5303520"/>
          </a:xfrm>
          <a:prstGeom prst="rect">
            <a:avLst/>
          </a:prstGeom>
        </p:spPr>
      </p:pic>
      <p:sp>
        <p:nvSpPr>
          <p:cNvPr id="13" name="Rectangle 12"/>
          <p:cNvSpPr/>
          <p:nvPr/>
        </p:nvSpPr>
        <p:spPr>
          <a:xfrm>
            <a:off x="8183879" y="1005840"/>
            <a:ext cx="3657600" cy="53035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8183879" y="1005840"/>
            <a:ext cx="91440" cy="530352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366760" y="1152144"/>
            <a:ext cx="3337560" cy="640080"/>
          </a:xfrm>
          <a:prstGeom prst="rect">
            <a:avLst/>
          </a:prstGeom>
          <a:noFill/>
        </p:spPr>
        <p:txBody>
          <a:bodyPr wrap="square" anchor="t">
            <a:spAutoFit/>
          </a:bodyPr>
          <a:lstStyle/>
          <a:p>
            <a:pPr algn="l"/>
            <a:r>
              <a:rPr sz="1600" b="1">
                <a:solidFill>
                  <a:srgbClr val="0B1C28"/>
                </a:solidFill>
                <a:latin typeface="Calibri"/>
              </a:rPr>
              <a:t>Use this slide for overlays</a:t>
            </a:r>
          </a:p>
        </p:txBody>
      </p:sp>
      <p:sp>
        <p:nvSpPr>
          <p:cNvPr id="16" name="TextBox 15"/>
          <p:cNvSpPr txBox="1"/>
          <p:nvPr/>
        </p:nvSpPr>
        <p:spPr>
          <a:xfrm>
            <a:off x="8366760" y="1828800"/>
            <a:ext cx="3337560" cy="4206240"/>
          </a:xfrm>
          <a:prstGeom prst="rect">
            <a:avLst/>
          </a:prstGeom>
          <a:noFill/>
        </p:spPr>
        <p:txBody>
          <a:bodyPr wrap="square" anchor="t">
            <a:spAutoFit/>
          </a:bodyPr>
          <a:lstStyle/>
          <a:p>
            <a:pPr algn="l"/>
            <a:r>
              <a:rPr sz="1400" b="0">
                <a:solidFill>
                  <a:srgbClr val="1A242C"/>
                </a:solidFill>
                <a:latin typeface="Calibri"/>
              </a:rPr>
              <a:t>Point arrows at:
•  Pole (circle + X)
•  Street name
•  House / lot number
•  Tap (circle + value)
•  Amp / node
•  Splice / splitter
•  Work letter + note
This is a sample print. Tomorrow’s map will be a different node and a different town.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84124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841248"/>
            <a:ext cx="12191695" cy="6400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fbr-logo.png"/>
          <p:cNvPicPr>
            <a:picLocks noChangeAspect="1"/>
          </p:cNvPicPr>
          <p:nvPr/>
        </p:nvPicPr>
        <p:blipFill>
          <a:blip r:embed="rId2"/>
          <a:stretch>
            <a:fillRect/>
          </a:stretch>
        </p:blipFill>
        <p:spPr>
          <a:xfrm>
            <a:off x="201168" y="128016"/>
            <a:ext cx="585216" cy="585216"/>
          </a:xfrm>
          <a:prstGeom prst="rect">
            <a:avLst/>
          </a:prstGeom>
        </p:spPr>
      </p:pic>
      <p:sp>
        <p:nvSpPr>
          <p:cNvPr id="6" name="TextBox 5"/>
          <p:cNvSpPr txBox="1"/>
          <p:nvPr/>
        </p:nvSpPr>
        <p:spPr>
          <a:xfrm>
            <a:off x="932688" y="109728"/>
            <a:ext cx="9326880" cy="384048"/>
          </a:xfrm>
          <a:prstGeom prst="rect">
            <a:avLst/>
          </a:prstGeom>
          <a:noFill/>
        </p:spPr>
        <p:txBody>
          <a:bodyPr wrap="square" anchor="ctr">
            <a:spAutoFit/>
          </a:bodyPr>
          <a:lstStyle/>
          <a:p>
            <a:pPr algn="l"/>
            <a:r>
              <a:rPr sz="2200" b="1">
                <a:solidFill>
                  <a:srgbClr val="FFFFFF"/>
                </a:solidFill>
                <a:latin typeface="Calibri"/>
              </a:rPr>
              <a:t>A closer look — street, lot, device, note</a:t>
            </a:r>
          </a:p>
        </p:txBody>
      </p:sp>
      <p:sp>
        <p:nvSpPr>
          <p:cNvPr id="7" name="TextBox 6"/>
          <p:cNvSpPr txBox="1"/>
          <p:nvPr/>
        </p:nvSpPr>
        <p:spPr>
          <a:xfrm>
            <a:off x="932688" y="457200"/>
            <a:ext cx="9326880" cy="292608"/>
          </a:xfrm>
          <a:prstGeom prst="rect">
            <a:avLst/>
          </a:prstGeom>
          <a:noFill/>
        </p:spPr>
        <p:txBody>
          <a:bodyPr wrap="square" anchor="t">
            <a:spAutoFit/>
          </a:bodyPr>
          <a:lstStyle/>
          <a:p>
            <a:pPr algn="l"/>
            <a:r>
              <a:rPr sz="1100" b="0">
                <a:solidFill>
                  <a:srgbClr val="00AEEF"/>
                </a:solidFill>
                <a:latin typeface="Calibri"/>
              </a:rPr>
              <a:t>THE MAP</a:t>
            </a:r>
          </a:p>
        </p:txBody>
      </p:sp>
      <p:sp>
        <p:nvSpPr>
          <p:cNvPr id="8" name="TextBox 7"/>
          <p:cNvSpPr txBox="1"/>
          <p:nvPr/>
        </p:nvSpPr>
        <p:spPr>
          <a:xfrm>
            <a:off x="10424160" y="256032"/>
            <a:ext cx="1554480" cy="365760"/>
          </a:xfrm>
          <a:prstGeom prst="rect">
            <a:avLst/>
          </a:prstGeom>
          <a:noFill/>
        </p:spPr>
        <p:txBody>
          <a:bodyPr wrap="square" anchor="t">
            <a:spAutoFit/>
          </a:bodyPr>
          <a:lstStyle/>
          <a:p>
            <a:pPr algn="r"/>
            <a:r>
              <a:rPr sz="1000" b="1">
                <a:solidFill>
                  <a:srgbClr val="00AEEF"/>
                </a:solidFill>
                <a:latin typeface="Calibri"/>
              </a:rPr>
              <a:t>INTERNAL TRAINING</a:t>
            </a:r>
          </a:p>
        </p:txBody>
      </p:sp>
      <p:sp>
        <p:nvSpPr>
          <p:cNvPr id="9" name="Rectangle 8"/>
          <p:cNvSpPr/>
          <p:nvPr/>
        </p:nvSpPr>
        <p:spPr>
          <a:xfrm>
            <a:off x="0" y="6565392"/>
            <a:ext cx="12191695" cy="29260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256032" y="6583680"/>
            <a:ext cx="8686800" cy="237744"/>
          </a:xfrm>
          <a:prstGeom prst="rect">
            <a:avLst/>
          </a:prstGeom>
          <a:noFill/>
        </p:spPr>
        <p:txBody>
          <a:bodyPr wrap="square" anchor="t">
            <a:spAutoFit/>
          </a:bodyPr>
          <a:lstStyle/>
          <a:p>
            <a:pPr algn="r"/>
            <a:r>
              <a:rPr sz="1000" b="0">
                <a:solidFill>
                  <a:srgbClr val="B0C4CE"/>
                </a:solidFill>
                <a:latin typeface="Calibri"/>
              </a:rPr>
              <a:t>FBR  ·  How to read a coax hardline print  ·  Company Confidential</a:t>
            </a:r>
          </a:p>
        </p:txBody>
      </p:sp>
      <p:sp>
        <p:nvSpPr>
          <p:cNvPr id="11" name="TextBox 10"/>
          <p:cNvSpPr txBox="1"/>
          <p:nvPr/>
        </p:nvSpPr>
        <p:spPr>
          <a:xfrm>
            <a:off x="10424160" y="6583680"/>
            <a:ext cx="1508760" cy="237744"/>
          </a:xfrm>
          <a:prstGeom prst="rect">
            <a:avLst/>
          </a:prstGeom>
          <a:noFill/>
        </p:spPr>
        <p:txBody>
          <a:bodyPr wrap="square" anchor="ctr">
            <a:spAutoFit/>
          </a:bodyPr>
          <a:lstStyle/>
          <a:p>
            <a:pPr algn="r"/>
            <a:r>
              <a:rPr sz="1000" b="1">
                <a:solidFill>
                  <a:srgbClr val="FFFFFF"/>
                </a:solidFill>
                <a:latin typeface="Calibri"/>
              </a:rPr>
              <a:t>9</a:t>
            </a:r>
          </a:p>
        </p:txBody>
      </p:sp>
      <p:pic>
        <p:nvPicPr>
          <p:cNvPr id="12" name="Picture 11" descr="am103_node_swap.jpg"/>
          <p:cNvPicPr>
            <a:picLocks noChangeAspect="1"/>
          </p:cNvPicPr>
          <p:nvPr/>
        </p:nvPicPr>
        <p:blipFill>
          <a:blip r:embed="rId3"/>
          <a:stretch>
            <a:fillRect/>
          </a:stretch>
        </p:blipFill>
        <p:spPr>
          <a:xfrm>
            <a:off x="942467" y="1005840"/>
            <a:ext cx="6445250" cy="5303520"/>
          </a:xfrm>
          <a:prstGeom prst="rect">
            <a:avLst/>
          </a:prstGeom>
        </p:spPr>
      </p:pic>
      <p:sp>
        <p:nvSpPr>
          <p:cNvPr id="13" name="Rectangle 12"/>
          <p:cNvSpPr/>
          <p:nvPr/>
        </p:nvSpPr>
        <p:spPr>
          <a:xfrm>
            <a:off x="8183879" y="1005840"/>
            <a:ext cx="3657600" cy="53035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8183879" y="1005840"/>
            <a:ext cx="91440" cy="530352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366760" y="1152144"/>
            <a:ext cx="3337560" cy="502920"/>
          </a:xfrm>
          <a:prstGeom prst="rect">
            <a:avLst/>
          </a:prstGeom>
          <a:noFill/>
        </p:spPr>
        <p:txBody>
          <a:bodyPr wrap="square" anchor="t">
            <a:spAutoFit/>
          </a:bodyPr>
          <a:lstStyle/>
          <a:p>
            <a:pPr algn="l"/>
            <a:r>
              <a:rPr sz="1600" b="1">
                <a:solidFill>
                  <a:srgbClr val="0B1C28"/>
                </a:solidFill>
                <a:latin typeface="Calibri"/>
              </a:rPr>
              <a:t>Label this close-up</a:t>
            </a:r>
          </a:p>
        </p:txBody>
      </p:sp>
      <p:sp>
        <p:nvSpPr>
          <p:cNvPr id="16" name="TextBox 15"/>
          <p:cNvSpPr txBox="1"/>
          <p:nvPr/>
        </p:nvSpPr>
        <p:spPr>
          <a:xfrm>
            <a:off x="8366760" y="1737360"/>
            <a:ext cx="3337560" cy="4297680"/>
          </a:xfrm>
          <a:prstGeom prst="rect">
            <a:avLst/>
          </a:prstGeom>
          <a:noFill/>
        </p:spPr>
        <p:txBody>
          <a:bodyPr wrap="square" anchor="t">
            <a:spAutoFit/>
          </a:bodyPr>
          <a:lstStyle/>
          <a:p>
            <a:pPr algn="l"/>
            <a:r>
              <a:rPr sz="1400" b="0">
                <a:solidFill>
                  <a:srgbClr val="1A242C"/>
                </a:solidFill>
                <a:latin typeface="Calibri"/>
              </a:rPr>
              <a:t>Good overlay order:
1.  Street
2.  House number
3.  The device on that lot
4.  The work letter
5.  The note pointing at it
If you can mark those five things on any print, you can find the job.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84124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841248"/>
            <a:ext cx="12191695" cy="6400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fbr-logo.png"/>
          <p:cNvPicPr>
            <a:picLocks noChangeAspect="1"/>
          </p:cNvPicPr>
          <p:nvPr/>
        </p:nvPicPr>
        <p:blipFill>
          <a:blip r:embed="rId2"/>
          <a:stretch>
            <a:fillRect/>
          </a:stretch>
        </p:blipFill>
        <p:spPr>
          <a:xfrm>
            <a:off x="201168" y="128016"/>
            <a:ext cx="585216" cy="585216"/>
          </a:xfrm>
          <a:prstGeom prst="rect">
            <a:avLst/>
          </a:prstGeom>
        </p:spPr>
      </p:pic>
      <p:sp>
        <p:nvSpPr>
          <p:cNvPr id="6" name="TextBox 5"/>
          <p:cNvSpPr txBox="1"/>
          <p:nvPr/>
        </p:nvSpPr>
        <p:spPr>
          <a:xfrm>
            <a:off x="932688" y="109728"/>
            <a:ext cx="9326880" cy="384048"/>
          </a:xfrm>
          <a:prstGeom prst="rect">
            <a:avLst/>
          </a:prstGeom>
          <a:noFill/>
        </p:spPr>
        <p:txBody>
          <a:bodyPr wrap="square" anchor="ctr">
            <a:spAutoFit/>
          </a:bodyPr>
          <a:lstStyle/>
          <a:p>
            <a:pPr algn="l"/>
            <a:r>
              <a:rPr sz="2200" b="1">
                <a:solidFill>
                  <a:srgbClr val="FFFFFF"/>
                </a:solidFill>
                <a:latin typeface="Calibri"/>
              </a:rPr>
              <a:t>Understand the work you receive each night</a:t>
            </a:r>
          </a:p>
        </p:txBody>
      </p:sp>
      <p:sp>
        <p:nvSpPr>
          <p:cNvPr id="7" name="TextBox 6"/>
          <p:cNvSpPr txBox="1"/>
          <p:nvPr/>
        </p:nvSpPr>
        <p:spPr>
          <a:xfrm>
            <a:off x="932688" y="457200"/>
            <a:ext cx="9326880" cy="292608"/>
          </a:xfrm>
          <a:prstGeom prst="rect">
            <a:avLst/>
          </a:prstGeom>
          <a:noFill/>
        </p:spPr>
        <p:txBody>
          <a:bodyPr wrap="square" anchor="t">
            <a:spAutoFit/>
          </a:bodyPr>
          <a:lstStyle/>
          <a:p>
            <a:pPr algn="l"/>
            <a:r>
              <a:rPr sz="1100" b="0">
                <a:solidFill>
                  <a:srgbClr val="00AEEF"/>
                </a:solidFill>
                <a:latin typeface="Calibri"/>
              </a:rPr>
              <a:t>TUTORIAL</a:t>
            </a:r>
          </a:p>
        </p:txBody>
      </p:sp>
      <p:sp>
        <p:nvSpPr>
          <p:cNvPr id="8" name="TextBox 7"/>
          <p:cNvSpPr txBox="1"/>
          <p:nvPr/>
        </p:nvSpPr>
        <p:spPr>
          <a:xfrm>
            <a:off x="10424160" y="256032"/>
            <a:ext cx="1554480" cy="365760"/>
          </a:xfrm>
          <a:prstGeom prst="rect">
            <a:avLst/>
          </a:prstGeom>
          <a:noFill/>
        </p:spPr>
        <p:txBody>
          <a:bodyPr wrap="square" anchor="t">
            <a:spAutoFit/>
          </a:bodyPr>
          <a:lstStyle/>
          <a:p>
            <a:pPr algn="r"/>
            <a:r>
              <a:rPr sz="1000" b="1">
                <a:solidFill>
                  <a:srgbClr val="00AEEF"/>
                </a:solidFill>
                <a:latin typeface="Calibri"/>
              </a:rPr>
              <a:t>INTERNAL TRAINING</a:t>
            </a:r>
          </a:p>
        </p:txBody>
      </p:sp>
      <p:sp>
        <p:nvSpPr>
          <p:cNvPr id="9" name="Rectangle 8"/>
          <p:cNvSpPr/>
          <p:nvPr/>
        </p:nvSpPr>
        <p:spPr>
          <a:xfrm>
            <a:off x="0" y="6565392"/>
            <a:ext cx="12191695" cy="29260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256032" y="6583680"/>
            <a:ext cx="8686800" cy="237744"/>
          </a:xfrm>
          <a:prstGeom prst="rect">
            <a:avLst/>
          </a:prstGeom>
          <a:noFill/>
        </p:spPr>
        <p:txBody>
          <a:bodyPr wrap="square" anchor="t">
            <a:spAutoFit/>
          </a:bodyPr>
          <a:lstStyle/>
          <a:p>
            <a:pPr algn="r"/>
            <a:r>
              <a:rPr sz="1000" b="0">
                <a:solidFill>
                  <a:srgbClr val="B0C4CE"/>
                </a:solidFill>
                <a:latin typeface="Calibri"/>
              </a:rPr>
              <a:t>FBR  ·  How to read a coax hardline print  ·  Company Confidential</a:t>
            </a:r>
          </a:p>
        </p:txBody>
      </p:sp>
      <p:sp>
        <p:nvSpPr>
          <p:cNvPr id="11" name="TextBox 10"/>
          <p:cNvSpPr txBox="1"/>
          <p:nvPr/>
        </p:nvSpPr>
        <p:spPr>
          <a:xfrm>
            <a:off x="10424160" y="6583680"/>
            <a:ext cx="1508760" cy="237744"/>
          </a:xfrm>
          <a:prstGeom prst="rect">
            <a:avLst/>
          </a:prstGeom>
          <a:noFill/>
        </p:spPr>
        <p:txBody>
          <a:bodyPr wrap="square" anchor="ctr">
            <a:spAutoFit/>
          </a:bodyPr>
          <a:lstStyle/>
          <a:p>
            <a:pPr algn="r"/>
            <a:r>
              <a:rPr sz="1000" b="1">
                <a:solidFill>
                  <a:srgbClr val="FFFFFF"/>
                </a:solidFill>
                <a:latin typeface="Calibri"/>
              </a:rPr>
              <a:t>10</a:t>
            </a:r>
          </a:p>
        </p:txBody>
      </p:sp>
      <p:sp>
        <p:nvSpPr>
          <p:cNvPr id="12" name="TextBox 11"/>
          <p:cNvSpPr txBox="1"/>
          <p:nvPr/>
        </p:nvSpPr>
        <p:spPr>
          <a:xfrm>
            <a:off x="365760" y="1042415"/>
            <a:ext cx="11430000" cy="365760"/>
          </a:xfrm>
          <a:prstGeom prst="rect">
            <a:avLst/>
          </a:prstGeom>
          <a:noFill/>
        </p:spPr>
        <p:txBody>
          <a:bodyPr wrap="square" anchor="t">
            <a:spAutoFit/>
          </a:bodyPr>
          <a:lstStyle/>
          <a:p>
            <a:pPr algn="l"/>
            <a:r>
              <a:rPr sz="1500" b="0">
                <a:solidFill>
                  <a:srgbClr val="1A242C"/>
                </a:solidFill>
                <a:latin typeface="Calibri"/>
              </a:rPr>
              <a:t>You do not need the whole print yet. You need tonight’s list. That list changes. The way you read it does not.</a:t>
            </a:r>
          </a:p>
        </p:txBody>
      </p:sp>
      <p:sp>
        <p:nvSpPr>
          <p:cNvPr id="13" name="Rectangle 12"/>
          <p:cNvSpPr/>
          <p:nvPr/>
        </p:nvSpPr>
        <p:spPr>
          <a:xfrm>
            <a:off x="365760" y="1508760"/>
            <a:ext cx="5715000" cy="217627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365760" y="1508760"/>
            <a:ext cx="91440" cy="2176272"/>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85216" y="1673352"/>
            <a:ext cx="5303520" cy="457200"/>
          </a:xfrm>
          <a:prstGeom prst="rect">
            <a:avLst/>
          </a:prstGeom>
          <a:noFill/>
        </p:spPr>
        <p:txBody>
          <a:bodyPr wrap="square" anchor="t">
            <a:spAutoFit/>
          </a:bodyPr>
          <a:lstStyle/>
          <a:p>
            <a:pPr algn="l"/>
            <a:r>
              <a:rPr sz="1600" b="1" dirty="0">
                <a:solidFill>
                  <a:srgbClr val="0B1C28"/>
                </a:solidFill>
                <a:latin typeface="Calibri"/>
              </a:rPr>
              <a:t>What to take from the assignment</a:t>
            </a:r>
          </a:p>
        </p:txBody>
      </p:sp>
      <p:sp>
        <p:nvSpPr>
          <p:cNvPr id="16" name="TextBox 15"/>
          <p:cNvSpPr txBox="1"/>
          <p:nvPr/>
        </p:nvSpPr>
        <p:spPr>
          <a:xfrm>
            <a:off x="585216" y="2203704"/>
            <a:ext cx="5303520" cy="1280160"/>
          </a:xfrm>
          <a:prstGeom prst="rect">
            <a:avLst/>
          </a:prstGeom>
          <a:noFill/>
        </p:spPr>
        <p:txBody>
          <a:bodyPr wrap="square" anchor="t">
            <a:spAutoFit/>
          </a:bodyPr>
          <a:lstStyle/>
          <a:p>
            <a:pPr algn="l"/>
            <a:r>
              <a:rPr sz="1400" b="0" dirty="0">
                <a:solidFill>
                  <a:srgbClr val="1A242C"/>
                </a:solidFill>
                <a:latin typeface="Calibri"/>
              </a:rPr>
              <a:t>Node or area name, the device IDs that are yours, and the count (how many actives, taps, splices). Write them down before you open the map.</a:t>
            </a:r>
          </a:p>
        </p:txBody>
      </p:sp>
      <p:sp>
        <p:nvSpPr>
          <p:cNvPr id="17" name="Rectangle 16"/>
          <p:cNvSpPr/>
          <p:nvPr/>
        </p:nvSpPr>
        <p:spPr>
          <a:xfrm>
            <a:off x="6263640" y="1508760"/>
            <a:ext cx="5715000" cy="217627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6263640" y="1508760"/>
            <a:ext cx="91440" cy="2176272"/>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6483096" y="1673352"/>
            <a:ext cx="5303520" cy="457200"/>
          </a:xfrm>
          <a:prstGeom prst="rect">
            <a:avLst/>
          </a:prstGeom>
          <a:noFill/>
        </p:spPr>
        <p:txBody>
          <a:bodyPr wrap="square" anchor="t">
            <a:spAutoFit/>
          </a:bodyPr>
          <a:lstStyle/>
          <a:p>
            <a:pPr algn="l"/>
            <a:r>
              <a:rPr sz="1600" b="1">
                <a:solidFill>
                  <a:srgbClr val="0B1C28"/>
                </a:solidFill>
                <a:latin typeface="Calibri"/>
              </a:rPr>
              <a:t>What you can ignore for now</a:t>
            </a:r>
          </a:p>
        </p:txBody>
      </p:sp>
      <p:sp>
        <p:nvSpPr>
          <p:cNvPr id="20" name="TextBox 19"/>
          <p:cNvSpPr txBox="1"/>
          <p:nvPr/>
        </p:nvSpPr>
        <p:spPr>
          <a:xfrm>
            <a:off x="6483096" y="2203704"/>
            <a:ext cx="5303520" cy="1280160"/>
          </a:xfrm>
          <a:prstGeom prst="rect">
            <a:avLst/>
          </a:prstGeom>
          <a:noFill/>
        </p:spPr>
        <p:txBody>
          <a:bodyPr wrap="square" anchor="t">
            <a:spAutoFit/>
          </a:bodyPr>
          <a:lstStyle/>
          <a:p>
            <a:pPr algn="l"/>
            <a:r>
              <a:rPr sz="1400" b="0">
                <a:solidFill>
                  <a:srgbClr val="1A242C"/>
                </a:solidFill>
                <a:latin typeface="Calibri"/>
              </a:rPr>
              <a:t>Other people’s names, other crews’ counts, and any extra columns that don’t help you find a street. Come back to those only if a lead adds scope.</a:t>
            </a:r>
          </a:p>
        </p:txBody>
      </p:sp>
      <p:sp>
        <p:nvSpPr>
          <p:cNvPr id="21" name="Rectangle 20"/>
          <p:cNvSpPr/>
          <p:nvPr/>
        </p:nvSpPr>
        <p:spPr>
          <a:xfrm>
            <a:off x="365760" y="3840479"/>
            <a:ext cx="5715000" cy="217627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365760" y="3840479"/>
            <a:ext cx="91440" cy="2176272"/>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585216" y="4005071"/>
            <a:ext cx="5303520" cy="457200"/>
          </a:xfrm>
          <a:prstGeom prst="rect">
            <a:avLst/>
          </a:prstGeom>
          <a:noFill/>
        </p:spPr>
        <p:txBody>
          <a:bodyPr wrap="square" anchor="t">
            <a:spAutoFit/>
          </a:bodyPr>
          <a:lstStyle/>
          <a:p>
            <a:pPr algn="l"/>
            <a:r>
              <a:rPr sz="1600" b="1">
                <a:solidFill>
                  <a:srgbClr val="0B1C28"/>
                </a:solidFill>
                <a:latin typeface="Calibri"/>
              </a:rPr>
              <a:t>What will be different tomorrow</a:t>
            </a:r>
          </a:p>
        </p:txBody>
      </p:sp>
      <p:sp>
        <p:nvSpPr>
          <p:cNvPr id="24" name="TextBox 23"/>
          <p:cNvSpPr txBox="1"/>
          <p:nvPr/>
        </p:nvSpPr>
        <p:spPr>
          <a:xfrm>
            <a:off x="585216" y="4535423"/>
            <a:ext cx="5303520" cy="1280160"/>
          </a:xfrm>
          <a:prstGeom prst="rect">
            <a:avLst/>
          </a:prstGeom>
          <a:noFill/>
        </p:spPr>
        <p:txBody>
          <a:bodyPr wrap="square" anchor="t">
            <a:spAutoFit/>
          </a:bodyPr>
          <a:lstStyle/>
          <a:p>
            <a:pPr algn="l"/>
            <a:r>
              <a:rPr sz="1400" b="0" dirty="0">
                <a:solidFill>
                  <a:srgbClr val="1A242C"/>
                </a:solidFill>
                <a:latin typeface="Calibri"/>
              </a:rPr>
              <a:t>The node, the town, the hardware, even the filename. Don’t memorize one sample job. Memorize: list → right map → address → notes.</a:t>
            </a:r>
          </a:p>
        </p:txBody>
      </p:sp>
      <p:sp>
        <p:nvSpPr>
          <p:cNvPr id="25" name="Rectangle 24"/>
          <p:cNvSpPr/>
          <p:nvPr/>
        </p:nvSpPr>
        <p:spPr>
          <a:xfrm>
            <a:off x="6263640" y="3840479"/>
            <a:ext cx="5715000" cy="217627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6263640" y="3840479"/>
            <a:ext cx="91440" cy="2176272"/>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483096" y="4005071"/>
            <a:ext cx="5303520" cy="457200"/>
          </a:xfrm>
          <a:prstGeom prst="rect">
            <a:avLst/>
          </a:prstGeom>
          <a:noFill/>
        </p:spPr>
        <p:txBody>
          <a:bodyPr wrap="square" anchor="t">
            <a:spAutoFit/>
          </a:bodyPr>
          <a:lstStyle/>
          <a:p>
            <a:pPr algn="l"/>
            <a:r>
              <a:rPr sz="1600" b="1">
                <a:solidFill>
                  <a:srgbClr val="0B1C28"/>
                </a:solidFill>
                <a:latin typeface="Calibri"/>
              </a:rPr>
              <a:t>How you know you’re ready to open the map</a:t>
            </a:r>
          </a:p>
        </p:txBody>
      </p:sp>
      <p:sp>
        <p:nvSpPr>
          <p:cNvPr id="28" name="TextBox 27"/>
          <p:cNvSpPr txBox="1"/>
          <p:nvPr/>
        </p:nvSpPr>
        <p:spPr>
          <a:xfrm>
            <a:off x="6483096" y="4535423"/>
            <a:ext cx="5303520" cy="1280160"/>
          </a:xfrm>
          <a:prstGeom prst="rect">
            <a:avLst/>
          </a:prstGeom>
          <a:noFill/>
        </p:spPr>
        <p:txBody>
          <a:bodyPr wrap="square" anchor="t">
            <a:spAutoFit/>
          </a:bodyPr>
          <a:lstStyle/>
          <a:p>
            <a:pPr algn="l"/>
            <a:r>
              <a:rPr sz="1400" b="0">
                <a:solidFill>
                  <a:srgbClr val="1A242C"/>
                </a:solidFill>
                <a:latin typeface="Calibri"/>
              </a:rPr>
              <a:t>You can say out loud: “I have these device IDs on this node.” If you can’t, you’re not ready to hunt streets.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84124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841248"/>
            <a:ext cx="12191695" cy="6400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fbr-logo.png"/>
          <p:cNvPicPr>
            <a:picLocks noChangeAspect="1"/>
          </p:cNvPicPr>
          <p:nvPr/>
        </p:nvPicPr>
        <p:blipFill>
          <a:blip r:embed="rId2"/>
          <a:stretch>
            <a:fillRect/>
          </a:stretch>
        </p:blipFill>
        <p:spPr>
          <a:xfrm>
            <a:off x="201168" y="128016"/>
            <a:ext cx="585216" cy="585216"/>
          </a:xfrm>
          <a:prstGeom prst="rect">
            <a:avLst/>
          </a:prstGeom>
        </p:spPr>
      </p:pic>
      <p:sp>
        <p:nvSpPr>
          <p:cNvPr id="6" name="TextBox 5"/>
          <p:cNvSpPr txBox="1"/>
          <p:nvPr/>
        </p:nvSpPr>
        <p:spPr>
          <a:xfrm>
            <a:off x="932688" y="109728"/>
            <a:ext cx="9326880" cy="384048"/>
          </a:xfrm>
          <a:prstGeom prst="rect">
            <a:avLst/>
          </a:prstGeom>
          <a:noFill/>
        </p:spPr>
        <p:txBody>
          <a:bodyPr wrap="square" anchor="ctr">
            <a:spAutoFit/>
          </a:bodyPr>
          <a:lstStyle/>
          <a:p>
            <a:pPr algn="l"/>
            <a:r>
              <a:rPr sz="2200" b="1">
                <a:solidFill>
                  <a:srgbClr val="FFFFFF"/>
                </a:solidFill>
                <a:latin typeface="Calibri"/>
              </a:rPr>
              <a:t>Open the right map for that work</a:t>
            </a:r>
          </a:p>
        </p:txBody>
      </p:sp>
      <p:sp>
        <p:nvSpPr>
          <p:cNvPr id="7" name="TextBox 6"/>
          <p:cNvSpPr txBox="1"/>
          <p:nvPr/>
        </p:nvSpPr>
        <p:spPr>
          <a:xfrm>
            <a:off x="932688" y="457200"/>
            <a:ext cx="9326880" cy="292608"/>
          </a:xfrm>
          <a:prstGeom prst="rect">
            <a:avLst/>
          </a:prstGeom>
          <a:noFill/>
        </p:spPr>
        <p:txBody>
          <a:bodyPr wrap="square" anchor="t">
            <a:spAutoFit/>
          </a:bodyPr>
          <a:lstStyle/>
          <a:p>
            <a:pPr algn="l"/>
            <a:r>
              <a:rPr sz="1100" b="0">
                <a:solidFill>
                  <a:srgbClr val="00AEEF"/>
                </a:solidFill>
                <a:latin typeface="Calibri"/>
              </a:rPr>
              <a:t>TUTORIAL</a:t>
            </a:r>
          </a:p>
        </p:txBody>
      </p:sp>
      <p:sp>
        <p:nvSpPr>
          <p:cNvPr id="8" name="TextBox 7"/>
          <p:cNvSpPr txBox="1"/>
          <p:nvPr/>
        </p:nvSpPr>
        <p:spPr>
          <a:xfrm>
            <a:off x="10424160" y="256032"/>
            <a:ext cx="1554480" cy="365760"/>
          </a:xfrm>
          <a:prstGeom prst="rect">
            <a:avLst/>
          </a:prstGeom>
          <a:noFill/>
        </p:spPr>
        <p:txBody>
          <a:bodyPr wrap="square" anchor="t">
            <a:spAutoFit/>
          </a:bodyPr>
          <a:lstStyle/>
          <a:p>
            <a:pPr algn="r"/>
            <a:r>
              <a:rPr sz="1000" b="1">
                <a:solidFill>
                  <a:srgbClr val="00AEEF"/>
                </a:solidFill>
                <a:latin typeface="Calibri"/>
              </a:rPr>
              <a:t>INTERNAL TRAINING</a:t>
            </a:r>
          </a:p>
        </p:txBody>
      </p:sp>
      <p:sp>
        <p:nvSpPr>
          <p:cNvPr id="9" name="Rectangle 8"/>
          <p:cNvSpPr/>
          <p:nvPr/>
        </p:nvSpPr>
        <p:spPr>
          <a:xfrm>
            <a:off x="0" y="6565392"/>
            <a:ext cx="12191695" cy="29260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256032" y="6583680"/>
            <a:ext cx="8686800" cy="237744"/>
          </a:xfrm>
          <a:prstGeom prst="rect">
            <a:avLst/>
          </a:prstGeom>
          <a:noFill/>
        </p:spPr>
        <p:txBody>
          <a:bodyPr wrap="square" anchor="t">
            <a:spAutoFit/>
          </a:bodyPr>
          <a:lstStyle/>
          <a:p>
            <a:pPr algn="r"/>
            <a:r>
              <a:rPr sz="1000" b="0">
                <a:solidFill>
                  <a:srgbClr val="B0C4CE"/>
                </a:solidFill>
                <a:latin typeface="Calibri"/>
              </a:rPr>
              <a:t>FBR  ·  How to read a coax hardline print  ·  Company Confidential</a:t>
            </a:r>
          </a:p>
        </p:txBody>
      </p:sp>
      <p:sp>
        <p:nvSpPr>
          <p:cNvPr id="11" name="TextBox 10"/>
          <p:cNvSpPr txBox="1"/>
          <p:nvPr/>
        </p:nvSpPr>
        <p:spPr>
          <a:xfrm>
            <a:off x="10424160" y="6583680"/>
            <a:ext cx="1508760" cy="237744"/>
          </a:xfrm>
          <a:prstGeom prst="rect">
            <a:avLst/>
          </a:prstGeom>
          <a:noFill/>
        </p:spPr>
        <p:txBody>
          <a:bodyPr wrap="square" anchor="ctr">
            <a:spAutoFit/>
          </a:bodyPr>
          <a:lstStyle/>
          <a:p>
            <a:pPr algn="r"/>
            <a:r>
              <a:rPr sz="1000" b="1">
                <a:solidFill>
                  <a:srgbClr val="FFFFFF"/>
                </a:solidFill>
                <a:latin typeface="Calibri"/>
              </a:rPr>
              <a:t>11</a:t>
            </a:r>
          </a:p>
        </p:txBody>
      </p:sp>
      <p:pic>
        <p:nvPicPr>
          <p:cNvPr id="12" name="Picture 11" descr="am103_survey.jpg"/>
          <p:cNvPicPr>
            <a:picLocks noChangeAspect="1"/>
          </p:cNvPicPr>
          <p:nvPr/>
        </p:nvPicPr>
        <p:blipFill>
          <a:blip r:embed="rId3"/>
          <a:stretch>
            <a:fillRect/>
          </a:stretch>
        </p:blipFill>
        <p:spPr>
          <a:xfrm>
            <a:off x="256032" y="1857701"/>
            <a:ext cx="6858000" cy="3590652"/>
          </a:xfrm>
          <a:prstGeom prst="rect">
            <a:avLst/>
          </a:prstGeom>
        </p:spPr>
      </p:pic>
      <p:sp>
        <p:nvSpPr>
          <p:cNvPr id="13" name="Rectangle 12"/>
          <p:cNvSpPr/>
          <p:nvPr/>
        </p:nvSpPr>
        <p:spPr>
          <a:xfrm>
            <a:off x="7269480" y="1024128"/>
            <a:ext cx="4572000" cy="52578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7269480" y="1024128"/>
            <a:ext cx="91440" cy="525780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7452360" y="1170432"/>
            <a:ext cx="4251960" cy="457200"/>
          </a:xfrm>
          <a:prstGeom prst="rect">
            <a:avLst/>
          </a:prstGeom>
          <a:noFill/>
        </p:spPr>
        <p:txBody>
          <a:bodyPr wrap="square" anchor="t">
            <a:spAutoFit/>
          </a:bodyPr>
          <a:lstStyle/>
          <a:p>
            <a:pPr algn="l"/>
            <a:r>
              <a:rPr sz="1600" b="1">
                <a:solidFill>
                  <a:srgbClr val="0B1C28"/>
                </a:solidFill>
                <a:latin typeface="Calibri"/>
              </a:rPr>
              <a:t>Check these before you hunt</a:t>
            </a:r>
          </a:p>
        </p:txBody>
      </p:sp>
      <p:sp>
        <p:nvSpPr>
          <p:cNvPr id="16" name="TextBox 15"/>
          <p:cNvSpPr txBox="1"/>
          <p:nvPr/>
        </p:nvSpPr>
        <p:spPr>
          <a:xfrm>
            <a:off x="7452360" y="1719072"/>
            <a:ext cx="4251960" cy="4297680"/>
          </a:xfrm>
          <a:prstGeom prst="rect">
            <a:avLst/>
          </a:prstGeom>
          <a:noFill/>
        </p:spPr>
        <p:txBody>
          <a:bodyPr wrap="square" anchor="t">
            <a:spAutoFit/>
          </a:bodyPr>
          <a:lstStyle/>
          <a:p>
            <a:pPr algn="l"/>
            <a:r>
              <a:rPr sz="1400" b="0">
                <a:solidFill>
                  <a:srgbClr val="1A242C"/>
                </a:solidFill>
                <a:latin typeface="Calibri"/>
              </a:rPr>
              <a:t>1.  The node / area on the print matches tonight’s assignment.
2.  You’re in the right town / hub — street names should look familiar for where you were sent.
3.  Find the box with your company or name. That box is your count for this print.
4.  If the node doesn’t match the sheet, you have the wrong file. Close it.
Filenames vary by market. Don’t rely on the name alone — confirm the node on the print.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84124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841248"/>
            <a:ext cx="12191695" cy="6400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fbr-logo.png"/>
          <p:cNvPicPr>
            <a:picLocks noChangeAspect="1"/>
          </p:cNvPicPr>
          <p:nvPr/>
        </p:nvPicPr>
        <p:blipFill>
          <a:blip r:embed="rId2"/>
          <a:stretch>
            <a:fillRect/>
          </a:stretch>
        </p:blipFill>
        <p:spPr>
          <a:xfrm>
            <a:off x="201168" y="128016"/>
            <a:ext cx="585216" cy="585216"/>
          </a:xfrm>
          <a:prstGeom prst="rect">
            <a:avLst/>
          </a:prstGeom>
        </p:spPr>
      </p:pic>
      <p:sp>
        <p:nvSpPr>
          <p:cNvPr id="6" name="TextBox 5"/>
          <p:cNvSpPr txBox="1"/>
          <p:nvPr/>
        </p:nvSpPr>
        <p:spPr>
          <a:xfrm>
            <a:off x="932688" y="109728"/>
            <a:ext cx="9326880" cy="384048"/>
          </a:xfrm>
          <a:prstGeom prst="rect">
            <a:avLst/>
          </a:prstGeom>
          <a:noFill/>
        </p:spPr>
        <p:txBody>
          <a:bodyPr wrap="square" anchor="ctr">
            <a:spAutoFit/>
          </a:bodyPr>
          <a:lstStyle/>
          <a:p>
            <a:pPr algn="l"/>
            <a:r>
              <a:rPr sz="2200" b="1">
                <a:solidFill>
                  <a:srgbClr val="FFFFFF"/>
                </a:solidFill>
                <a:latin typeface="Calibri"/>
              </a:rPr>
              <a:t>Find the job site: street, then house number, then the device</a:t>
            </a:r>
          </a:p>
        </p:txBody>
      </p:sp>
      <p:sp>
        <p:nvSpPr>
          <p:cNvPr id="7" name="TextBox 6"/>
          <p:cNvSpPr txBox="1"/>
          <p:nvPr/>
        </p:nvSpPr>
        <p:spPr>
          <a:xfrm>
            <a:off x="932688" y="457200"/>
            <a:ext cx="9326880" cy="292608"/>
          </a:xfrm>
          <a:prstGeom prst="rect">
            <a:avLst/>
          </a:prstGeom>
          <a:noFill/>
        </p:spPr>
        <p:txBody>
          <a:bodyPr wrap="square" anchor="t">
            <a:spAutoFit/>
          </a:bodyPr>
          <a:lstStyle/>
          <a:p>
            <a:pPr algn="l"/>
            <a:r>
              <a:rPr sz="1100" b="0">
                <a:solidFill>
                  <a:srgbClr val="00AEEF"/>
                </a:solidFill>
                <a:latin typeface="Calibri"/>
              </a:rPr>
              <a:t>TUTORIAL</a:t>
            </a:r>
          </a:p>
        </p:txBody>
      </p:sp>
      <p:sp>
        <p:nvSpPr>
          <p:cNvPr id="8" name="TextBox 7"/>
          <p:cNvSpPr txBox="1"/>
          <p:nvPr/>
        </p:nvSpPr>
        <p:spPr>
          <a:xfrm>
            <a:off x="10424160" y="256032"/>
            <a:ext cx="1554480" cy="365760"/>
          </a:xfrm>
          <a:prstGeom prst="rect">
            <a:avLst/>
          </a:prstGeom>
          <a:noFill/>
        </p:spPr>
        <p:txBody>
          <a:bodyPr wrap="square" anchor="t">
            <a:spAutoFit/>
          </a:bodyPr>
          <a:lstStyle/>
          <a:p>
            <a:pPr algn="r"/>
            <a:r>
              <a:rPr sz="1000" b="1">
                <a:solidFill>
                  <a:srgbClr val="00AEEF"/>
                </a:solidFill>
                <a:latin typeface="Calibri"/>
              </a:rPr>
              <a:t>INTERNAL TRAINING</a:t>
            </a:r>
          </a:p>
        </p:txBody>
      </p:sp>
      <p:sp>
        <p:nvSpPr>
          <p:cNvPr id="9" name="Rectangle 8"/>
          <p:cNvSpPr/>
          <p:nvPr/>
        </p:nvSpPr>
        <p:spPr>
          <a:xfrm>
            <a:off x="0" y="6565392"/>
            <a:ext cx="12191695" cy="29260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256032" y="6583680"/>
            <a:ext cx="8686800" cy="237744"/>
          </a:xfrm>
          <a:prstGeom prst="rect">
            <a:avLst/>
          </a:prstGeom>
          <a:noFill/>
        </p:spPr>
        <p:txBody>
          <a:bodyPr wrap="square" anchor="t">
            <a:spAutoFit/>
          </a:bodyPr>
          <a:lstStyle/>
          <a:p>
            <a:pPr algn="r"/>
            <a:r>
              <a:rPr sz="1000" b="0">
                <a:solidFill>
                  <a:srgbClr val="B0C4CE"/>
                </a:solidFill>
                <a:latin typeface="Calibri"/>
              </a:rPr>
              <a:t>FBR  ·  How to read a coax hardline print  ·  Company Confidential</a:t>
            </a:r>
          </a:p>
        </p:txBody>
      </p:sp>
      <p:sp>
        <p:nvSpPr>
          <p:cNvPr id="11" name="TextBox 10"/>
          <p:cNvSpPr txBox="1"/>
          <p:nvPr/>
        </p:nvSpPr>
        <p:spPr>
          <a:xfrm>
            <a:off x="10424160" y="6583680"/>
            <a:ext cx="1508760" cy="237744"/>
          </a:xfrm>
          <a:prstGeom prst="rect">
            <a:avLst/>
          </a:prstGeom>
          <a:noFill/>
        </p:spPr>
        <p:txBody>
          <a:bodyPr wrap="square" anchor="ctr">
            <a:spAutoFit/>
          </a:bodyPr>
          <a:lstStyle/>
          <a:p>
            <a:pPr algn="r"/>
            <a:r>
              <a:rPr sz="1000" b="1">
                <a:solidFill>
                  <a:srgbClr val="FFFFFF"/>
                </a:solidFill>
                <a:latin typeface="Calibri"/>
              </a:rPr>
              <a:t>12</a:t>
            </a:r>
          </a:p>
        </p:txBody>
      </p:sp>
      <p:pic>
        <p:nvPicPr>
          <p:cNvPr id="12" name="Picture 11" descr="am071_boundary.jpg"/>
          <p:cNvPicPr>
            <a:picLocks noChangeAspect="1"/>
          </p:cNvPicPr>
          <p:nvPr/>
        </p:nvPicPr>
        <p:blipFill>
          <a:blip r:embed="rId3"/>
          <a:stretch>
            <a:fillRect/>
          </a:stretch>
        </p:blipFill>
        <p:spPr>
          <a:xfrm>
            <a:off x="1549738" y="1005840"/>
            <a:ext cx="4910666" cy="5303520"/>
          </a:xfrm>
          <a:prstGeom prst="rect">
            <a:avLst/>
          </a:prstGeom>
        </p:spPr>
      </p:pic>
      <p:sp>
        <p:nvSpPr>
          <p:cNvPr id="13" name="Rectangle 12"/>
          <p:cNvSpPr/>
          <p:nvPr/>
        </p:nvSpPr>
        <p:spPr>
          <a:xfrm>
            <a:off x="7863840" y="1005840"/>
            <a:ext cx="3977639" cy="53035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7863840" y="1005840"/>
            <a:ext cx="91440" cy="530352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046720" y="1152144"/>
            <a:ext cx="3657600" cy="411480"/>
          </a:xfrm>
          <a:prstGeom prst="rect">
            <a:avLst/>
          </a:prstGeom>
          <a:noFill/>
        </p:spPr>
        <p:txBody>
          <a:bodyPr wrap="square" anchor="t">
            <a:spAutoFit/>
          </a:bodyPr>
          <a:lstStyle/>
          <a:p>
            <a:pPr algn="l"/>
            <a:r>
              <a:rPr sz="1600" b="1">
                <a:solidFill>
                  <a:srgbClr val="0B1C28"/>
                </a:solidFill>
                <a:latin typeface="Calibri"/>
              </a:rPr>
              <a:t>The order</a:t>
            </a:r>
          </a:p>
        </p:txBody>
      </p:sp>
      <p:sp>
        <p:nvSpPr>
          <p:cNvPr id="16" name="TextBox 15"/>
          <p:cNvSpPr txBox="1"/>
          <p:nvPr/>
        </p:nvSpPr>
        <p:spPr>
          <a:xfrm>
            <a:off x="8046720" y="1645920"/>
            <a:ext cx="3657600" cy="4389120"/>
          </a:xfrm>
          <a:prstGeom prst="rect">
            <a:avLst/>
          </a:prstGeom>
          <a:noFill/>
        </p:spPr>
        <p:txBody>
          <a:bodyPr wrap="square" anchor="t">
            <a:spAutoFit/>
          </a:bodyPr>
          <a:lstStyle/>
          <a:p>
            <a:pPr algn="l"/>
            <a:r>
              <a:rPr sz="1400" b="0">
                <a:solidFill>
                  <a:srgbClr val="1A242C"/>
                </a:solidFill>
                <a:latin typeface="Calibri"/>
              </a:rPr>
              <a:t>1.  Street name — that’s how you stage the truck.
2.  Gray number in the lot — that’s the address. Park here.
3.  Device on that lot — amp, tap, splitter.
4.  Device tag — does it match an ID on tonight’s list?
If the street is wrong, stop. Don’t “fix it” by working the next block over.
Add arrows on this map for street and house numbers.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84124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841248"/>
            <a:ext cx="12191695" cy="6400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fbr-logo.png"/>
          <p:cNvPicPr>
            <a:picLocks noChangeAspect="1"/>
          </p:cNvPicPr>
          <p:nvPr/>
        </p:nvPicPr>
        <p:blipFill>
          <a:blip r:embed="rId2"/>
          <a:stretch>
            <a:fillRect/>
          </a:stretch>
        </p:blipFill>
        <p:spPr>
          <a:xfrm>
            <a:off x="201168" y="128016"/>
            <a:ext cx="585216" cy="585216"/>
          </a:xfrm>
          <a:prstGeom prst="rect">
            <a:avLst/>
          </a:prstGeom>
        </p:spPr>
      </p:pic>
      <p:sp>
        <p:nvSpPr>
          <p:cNvPr id="6" name="TextBox 5"/>
          <p:cNvSpPr txBox="1"/>
          <p:nvPr/>
        </p:nvSpPr>
        <p:spPr>
          <a:xfrm>
            <a:off x="932688" y="109728"/>
            <a:ext cx="9326880" cy="384048"/>
          </a:xfrm>
          <a:prstGeom prst="rect">
            <a:avLst/>
          </a:prstGeom>
          <a:noFill/>
        </p:spPr>
        <p:txBody>
          <a:bodyPr wrap="square" anchor="ctr">
            <a:spAutoFit/>
          </a:bodyPr>
          <a:lstStyle/>
          <a:p>
            <a:pPr algn="l"/>
            <a:r>
              <a:rPr sz="2200" b="1">
                <a:solidFill>
                  <a:srgbClr val="FFFFFF"/>
                </a:solidFill>
                <a:latin typeface="Calibri"/>
              </a:rPr>
              <a:t>Same method on a different sample print</a:t>
            </a:r>
          </a:p>
        </p:txBody>
      </p:sp>
      <p:sp>
        <p:nvSpPr>
          <p:cNvPr id="7" name="TextBox 6"/>
          <p:cNvSpPr txBox="1"/>
          <p:nvPr/>
        </p:nvSpPr>
        <p:spPr>
          <a:xfrm>
            <a:off x="932688" y="457200"/>
            <a:ext cx="9326880" cy="292608"/>
          </a:xfrm>
          <a:prstGeom prst="rect">
            <a:avLst/>
          </a:prstGeom>
          <a:noFill/>
        </p:spPr>
        <p:txBody>
          <a:bodyPr wrap="square" anchor="t">
            <a:spAutoFit/>
          </a:bodyPr>
          <a:lstStyle/>
          <a:p>
            <a:pPr algn="l"/>
            <a:r>
              <a:rPr sz="1100" b="0">
                <a:solidFill>
                  <a:srgbClr val="00AEEF"/>
                </a:solidFill>
                <a:latin typeface="Calibri"/>
              </a:rPr>
              <a:t>TUTORIAL</a:t>
            </a:r>
          </a:p>
        </p:txBody>
      </p:sp>
      <p:sp>
        <p:nvSpPr>
          <p:cNvPr id="8" name="TextBox 7"/>
          <p:cNvSpPr txBox="1"/>
          <p:nvPr/>
        </p:nvSpPr>
        <p:spPr>
          <a:xfrm>
            <a:off x="10424160" y="256032"/>
            <a:ext cx="1554480" cy="365760"/>
          </a:xfrm>
          <a:prstGeom prst="rect">
            <a:avLst/>
          </a:prstGeom>
          <a:noFill/>
        </p:spPr>
        <p:txBody>
          <a:bodyPr wrap="square" anchor="t">
            <a:spAutoFit/>
          </a:bodyPr>
          <a:lstStyle/>
          <a:p>
            <a:pPr algn="r"/>
            <a:r>
              <a:rPr sz="1000" b="1">
                <a:solidFill>
                  <a:srgbClr val="00AEEF"/>
                </a:solidFill>
                <a:latin typeface="Calibri"/>
              </a:rPr>
              <a:t>INTERNAL TRAINING</a:t>
            </a:r>
          </a:p>
        </p:txBody>
      </p:sp>
      <p:sp>
        <p:nvSpPr>
          <p:cNvPr id="9" name="Rectangle 8"/>
          <p:cNvSpPr/>
          <p:nvPr/>
        </p:nvSpPr>
        <p:spPr>
          <a:xfrm>
            <a:off x="0" y="6565392"/>
            <a:ext cx="12191695" cy="29260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256032" y="6583680"/>
            <a:ext cx="8686800" cy="237744"/>
          </a:xfrm>
          <a:prstGeom prst="rect">
            <a:avLst/>
          </a:prstGeom>
          <a:noFill/>
        </p:spPr>
        <p:txBody>
          <a:bodyPr wrap="square" anchor="t">
            <a:spAutoFit/>
          </a:bodyPr>
          <a:lstStyle/>
          <a:p>
            <a:pPr algn="r"/>
            <a:r>
              <a:rPr sz="1000" b="0">
                <a:solidFill>
                  <a:srgbClr val="B0C4CE"/>
                </a:solidFill>
                <a:latin typeface="Calibri"/>
              </a:rPr>
              <a:t>FBR  ·  How to read a coax hardline print  ·  Company Confidential</a:t>
            </a:r>
          </a:p>
        </p:txBody>
      </p:sp>
      <p:sp>
        <p:nvSpPr>
          <p:cNvPr id="11" name="TextBox 10"/>
          <p:cNvSpPr txBox="1"/>
          <p:nvPr/>
        </p:nvSpPr>
        <p:spPr>
          <a:xfrm>
            <a:off x="10424160" y="6583680"/>
            <a:ext cx="1508760" cy="237744"/>
          </a:xfrm>
          <a:prstGeom prst="rect">
            <a:avLst/>
          </a:prstGeom>
          <a:noFill/>
        </p:spPr>
        <p:txBody>
          <a:bodyPr wrap="square" anchor="ctr">
            <a:spAutoFit/>
          </a:bodyPr>
          <a:lstStyle/>
          <a:p>
            <a:pPr algn="r"/>
            <a:r>
              <a:rPr sz="1000" b="1">
                <a:solidFill>
                  <a:srgbClr val="FFFFFF"/>
                </a:solidFill>
                <a:latin typeface="Calibri"/>
              </a:rPr>
              <a:t>13</a:t>
            </a:r>
          </a:p>
        </p:txBody>
      </p:sp>
      <p:pic>
        <p:nvPicPr>
          <p:cNvPr id="12" name="Picture 11" descr="am071_plant.jpg"/>
          <p:cNvPicPr>
            <a:picLocks noChangeAspect="1"/>
          </p:cNvPicPr>
          <p:nvPr/>
        </p:nvPicPr>
        <p:blipFill>
          <a:blip r:embed="rId3"/>
          <a:stretch>
            <a:fillRect/>
          </a:stretch>
        </p:blipFill>
        <p:spPr>
          <a:xfrm>
            <a:off x="1513332" y="1005840"/>
            <a:ext cx="5303520" cy="5303520"/>
          </a:xfrm>
          <a:prstGeom prst="rect">
            <a:avLst/>
          </a:prstGeom>
        </p:spPr>
      </p:pic>
      <p:sp>
        <p:nvSpPr>
          <p:cNvPr id="13" name="Rectangle 12"/>
          <p:cNvSpPr/>
          <p:nvPr/>
        </p:nvSpPr>
        <p:spPr>
          <a:xfrm>
            <a:off x="8183879" y="1005840"/>
            <a:ext cx="3657600" cy="53035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8183879" y="1005840"/>
            <a:ext cx="91440" cy="530352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366760" y="1152144"/>
            <a:ext cx="3337560" cy="502920"/>
          </a:xfrm>
          <a:prstGeom prst="rect">
            <a:avLst/>
          </a:prstGeom>
          <a:noFill/>
        </p:spPr>
        <p:txBody>
          <a:bodyPr wrap="square" anchor="t">
            <a:spAutoFit/>
          </a:bodyPr>
          <a:lstStyle/>
          <a:p>
            <a:pPr algn="l"/>
            <a:r>
              <a:rPr sz="1600" b="1">
                <a:solidFill>
                  <a:srgbClr val="0B1C28"/>
                </a:solidFill>
                <a:latin typeface="Calibri"/>
              </a:rPr>
              <a:t>Practice overlay</a:t>
            </a:r>
          </a:p>
        </p:txBody>
      </p:sp>
      <p:sp>
        <p:nvSpPr>
          <p:cNvPr id="16" name="TextBox 15"/>
          <p:cNvSpPr txBox="1"/>
          <p:nvPr/>
        </p:nvSpPr>
        <p:spPr>
          <a:xfrm>
            <a:off x="8366760" y="1737360"/>
            <a:ext cx="3337560" cy="4297680"/>
          </a:xfrm>
          <a:prstGeom prst="rect">
            <a:avLst/>
          </a:prstGeom>
          <a:noFill/>
        </p:spPr>
        <p:txBody>
          <a:bodyPr wrap="square" anchor="t">
            <a:spAutoFit/>
          </a:bodyPr>
          <a:lstStyle/>
          <a:p>
            <a:pPr algn="l"/>
            <a:r>
              <a:rPr sz="1400" b="0">
                <a:solidFill>
                  <a:srgbClr val="1A242C"/>
                </a:solidFill>
                <a:latin typeface="Calibri"/>
              </a:rPr>
              <a:t>Pick one assigned device on this sample and mark:
•  The street
•  The house number
•  The device
•  Whether it’s on tonight’s list
If you can’t find the house number, you’re not ready to climb.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84124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841248"/>
            <a:ext cx="12191695" cy="6400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fbr-logo.png"/>
          <p:cNvPicPr>
            <a:picLocks noChangeAspect="1"/>
          </p:cNvPicPr>
          <p:nvPr/>
        </p:nvPicPr>
        <p:blipFill>
          <a:blip r:embed="rId2"/>
          <a:stretch>
            <a:fillRect/>
          </a:stretch>
        </p:blipFill>
        <p:spPr>
          <a:xfrm>
            <a:off x="201168" y="128016"/>
            <a:ext cx="585216" cy="585216"/>
          </a:xfrm>
          <a:prstGeom prst="rect">
            <a:avLst/>
          </a:prstGeom>
        </p:spPr>
      </p:pic>
      <p:sp>
        <p:nvSpPr>
          <p:cNvPr id="6" name="TextBox 5"/>
          <p:cNvSpPr txBox="1"/>
          <p:nvPr/>
        </p:nvSpPr>
        <p:spPr>
          <a:xfrm>
            <a:off x="932688" y="109728"/>
            <a:ext cx="9326880" cy="384048"/>
          </a:xfrm>
          <a:prstGeom prst="rect">
            <a:avLst/>
          </a:prstGeom>
          <a:noFill/>
        </p:spPr>
        <p:txBody>
          <a:bodyPr wrap="square" anchor="ctr">
            <a:spAutoFit/>
          </a:bodyPr>
          <a:lstStyle/>
          <a:p>
            <a:pPr algn="l"/>
            <a:r>
              <a:rPr sz="2200" b="1">
                <a:solidFill>
                  <a:srgbClr val="FFFFFF"/>
                </a:solidFill>
                <a:latin typeface="Calibri"/>
              </a:rPr>
              <a:t>Read the notes at that location before you work</a:t>
            </a:r>
          </a:p>
        </p:txBody>
      </p:sp>
      <p:sp>
        <p:nvSpPr>
          <p:cNvPr id="7" name="TextBox 6"/>
          <p:cNvSpPr txBox="1"/>
          <p:nvPr/>
        </p:nvSpPr>
        <p:spPr>
          <a:xfrm>
            <a:off x="932688" y="457200"/>
            <a:ext cx="9326880" cy="292608"/>
          </a:xfrm>
          <a:prstGeom prst="rect">
            <a:avLst/>
          </a:prstGeom>
          <a:noFill/>
        </p:spPr>
        <p:txBody>
          <a:bodyPr wrap="square" anchor="t">
            <a:spAutoFit/>
          </a:bodyPr>
          <a:lstStyle/>
          <a:p>
            <a:pPr algn="l"/>
            <a:r>
              <a:rPr sz="1100" b="0">
                <a:solidFill>
                  <a:srgbClr val="00AEEF"/>
                </a:solidFill>
                <a:latin typeface="Calibri"/>
              </a:rPr>
              <a:t>TUTORIAL</a:t>
            </a:r>
          </a:p>
        </p:txBody>
      </p:sp>
      <p:sp>
        <p:nvSpPr>
          <p:cNvPr id="8" name="TextBox 7"/>
          <p:cNvSpPr txBox="1"/>
          <p:nvPr/>
        </p:nvSpPr>
        <p:spPr>
          <a:xfrm>
            <a:off x="10424160" y="256032"/>
            <a:ext cx="1554480" cy="365760"/>
          </a:xfrm>
          <a:prstGeom prst="rect">
            <a:avLst/>
          </a:prstGeom>
          <a:noFill/>
        </p:spPr>
        <p:txBody>
          <a:bodyPr wrap="square" anchor="t">
            <a:spAutoFit/>
          </a:bodyPr>
          <a:lstStyle/>
          <a:p>
            <a:pPr algn="r"/>
            <a:r>
              <a:rPr sz="1000" b="1">
                <a:solidFill>
                  <a:srgbClr val="00AEEF"/>
                </a:solidFill>
                <a:latin typeface="Calibri"/>
              </a:rPr>
              <a:t>INTERNAL TRAINING</a:t>
            </a:r>
          </a:p>
        </p:txBody>
      </p:sp>
      <p:sp>
        <p:nvSpPr>
          <p:cNvPr id="9" name="Rectangle 8"/>
          <p:cNvSpPr/>
          <p:nvPr/>
        </p:nvSpPr>
        <p:spPr>
          <a:xfrm>
            <a:off x="0" y="6565392"/>
            <a:ext cx="12191695" cy="29260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256032" y="6583680"/>
            <a:ext cx="8686800" cy="237744"/>
          </a:xfrm>
          <a:prstGeom prst="rect">
            <a:avLst/>
          </a:prstGeom>
          <a:noFill/>
        </p:spPr>
        <p:txBody>
          <a:bodyPr wrap="square" anchor="t">
            <a:spAutoFit/>
          </a:bodyPr>
          <a:lstStyle/>
          <a:p>
            <a:pPr algn="r"/>
            <a:r>
              <a:rPr sz="1000" b="0">
                <a:solidFill>
                  <a:srgbClr val="B0C4CE"/>
                </a:solidFill>
                <a:latin typeface="Calibri"/>
              </a:rPr>
              <a:t>FBR  ·  How to read a coax hardline print  ·  Company Confidential</a:t>
            </a:r>
          </a:p>
        </p:txBody>
      </p:sp>
      <p:sp>
        <p:nvSpPr>
          <p:cNvPr id="11" name="TextBox 10"/>
          <p:cNvSpPr txBox="1"/>
          <p:nvPr/>
        </p:nvSpPr>
        <p:spPr>
          <a:xfrm>
            <a:off x="10424160" y="6583680"/>
            <a:ext cx="1508760" cy="237744"/>
          </a:xfrm>
          <a:prstGeom prst="rect">
            <a:avLst/>
          </a:prstGeom>
          <a:noFill/>
        </p:spPr>
        <p:txBody>
          <a:bodyPr wrap="square" anchor="ctr">
            <a:spAutoFit/>
          </a:bodyPr>
          <a:lstStyle/>
          <a:p>
            <a:pPr algn="r"/>
            <a:r>
              <a:rPr sz="1000" b="1">
                <a:solidFill>
                  <a:srgbClr val="FFFFFF"/>
                </a:solidFill>
                <a:latin typeface="Calibri"/>
              </a:rPr>
              <a:t>14</a:t>
            </a:r>
          </a:p>
        </p:txBody>
      </p:sp>
      <p:pic>
        <p:nvPicPr>
          <p:cNvPr id="12" name="Picture 11" descr="am103_id_and_note.jpg"/>
          <p:cNvPicPr>
            <a:picLocks noChangeAspect="1"/>
          </p:cNvPicPr>
          <p:nvPr/>
        </p:nvPicPr>
        <p:blipFill>
          <a:blip r:embed="rId3"/>
          <a:stretch>
            <a:fillRect/>
          </a:stretch>
        </p:blipFill>
        <p:spPr>
          <a:xfrm>
            <a:off x="256032" y="1191855"/>
            <a:ext cx="6766560" cy="2590625"/>
          </a:xfrm>
          <a:prstGeom prst="rect">
            <a:avLst/>
          </a:prstGeom>
        </p:spPr>
      </p:pic>
      <p:pic>
        <p:nvPicPr>
          <p:cNvPr id="13" name="Picture 12" descr="am071_crew_boxes.jpg"/>
          <p:cNvPicPr>
            <a:picLocks noChangeAspect="1"/>
          </p:cNvPicPr>
          <p:nvPr/>
        </p:nvPicPr>
        <p:blipFill>
          <a:blip r:embed="rId4"/>
          <a:stretch>
            <a:fillRect/>
          </a:stretch>
        </p:blipFill>
        <p:spPr>
          <a:xfrm>
            <a:off x="2261362" y="4023360"/>
            <a:ext cx="2755900" cy="2267712"/>
          </a:xfrm>
          <a:prstGeom prst="rect">
            <a:avLst/>
          </a:prstGeom>
        </p:spPr>
      </p:pic>
      <p:sp>
        <p:nvSpPr>
          <p:cNvPr id="14" name="Rectangle 13"/>
          <p:cNvSpPr/>
          <p:nvPr/>
        </p:nvSpPr>
        <p:spPr>
          <a:xfrm>
            <a:off x="7178040" y="1024128"/>
            <a:ext cx="4663440" cy="526694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7178040" y="1024128"/>
            <a:ext cx="91440" cy="5266944"/>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7360920" y="1170432"/>
            <a:ext cx="4343400" cy="365760"/>
          </a:xfrm>
          <a:prstGeom prst="rect">
            <a:avLst/>
          </a:prstGeom>
          <a:noFill/>
        </p:spPr>
        <p:txBody>
          <a:bodyPr wrap="square" anchor="t">
            <a:spAutoFit/>
          </a:bodyPr>
          <a:lstStyle/>
          <a:p>
            <a:pPr algn="l"/>
            <a:r>
              <a:rPr sz="1600" b="1">
                <a:solidFill>
                  <a:srgbClr val="0B1C28"/>
                </a:solidFill>
                <a:latin typeface="Calibri"/>
              </a:rPr>
              <a:t>What notes are for</a:t>
            </a:r>
          </a:p>
        </p:txBody>
      </p:sp>
      <p:sp>
        <p:nvSpPr>
          <p:cNvPr id="17" name="TextBox 16"/>
          <p:cNvSpPr txBox="1"/>
          <p:nvPr/>
        </p:nvSpPr>
        <p:spPr>
          <a:xfrm>
            <a:off x="7360920" y="1627632"/>
            <a:ext cx="4343400" cy="4434840"/>
          </a:xfrm>
          <a:prstGeom prst="rect">
            <a:avLst/>
          </a:prstGeom>
          <a:noFill/>
        </p:spPr>
        <p:txBody>
          <a:bodyPr wrap="square" anchor="t">
            <a:spAutoFit/>
          </a:bodyPr>
          <a:lstStyle/>
          <a:p>
            <a:pPr algn="l"/>
            <a:r>
              <a:rPr sz="1400" b="0">
                <a:solidFill>
                  <a:srgbClr val="1A242C"/>
                </a:solidFill>
                <a:latin typeface="Calibri"/>
              </a:rPr>
              <a:t>A note on the print beats a guess.
Common ones you’ll see:
•  Work at this pole (splice, term, swap)
•  This area is another node — leave it
•  Already complete — don’t reopen it
•  Power / plant-wide instruction
Read the print-wide note first, then the arrows at your devices.
If a note and your assignment disagree, stop and ask. Don’t invent scope.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84124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841248"/>
            <a:ext cx="12191695" cy="6400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fbr-logo.png"/>
          <p:cNvPicPr>
            <a:picLocks noChangeAspect="1"/>
          </p:cNvPicPr>
          <p:nvPr/>
        </p:nvPicPr>
        <p:blipFill>
          <a:blip r:embed="rId2"/>
          <a:stretch>
            <a:fillRect/>
          </a:stretch>
        </p:blipFill>
        <p:spPr>
          <a:xfrm>
            <a:off x="201168" y="128016"/>
            <a:ext cx="585216" cy="585216"/>
          </a:xfrm>
          <a:prstGeom prst="rect">
            <a:avLst/>
          </a:prstGeom>
        </p:spPr>
      </p:pic>
      <p:sp>
        <p:nvSpPr>
          <p:cNvPr id="6" name="TextBox 5"/>
          <p:cNvSpPr txBox="1"/>
          <p:nvPr/>
        </p:nvSpPr>
        <p:spPr>
          <a:xfrm>
            <a:off x="932688" y="109728"/>
            <a:ext cx="9326880" cy="384048"/>
          </a:xfrm>
          <a:prstGeom prst="rect">
            <a:avLst/>
          </a:prstGeom>
          <a:noFill/>
        </p:spPr>
        <p:txBody>
          <a:bodyPr wrap="square" anchor="ctr">
            <a:spAutoFit/>
          </a:bodyPr>
          <a:lstStyle/>
          <a:p>
            <a:pPr algn="l"/>
            <a:r>
              <a:rPr sz="2200" b="1">
                <a:solidFill>
                  <a:srgbClr val="FFFFFF"/>
                </a:solidFill>
                <a:latin typeface="Calibri"/>
              </a:rPr>
              <a:t>Do only the work that was assigned</a:t>
            </a:r>
          </a:p>
        </p:txBody>
      </p:sp>
      <p:sp>
        <p:nvSpPr>
          <p:cNvPr id="7" name="TextBox 6"/>
          <p:cNvSpPr txBox="1"/>
          <p:nvPr/>
        </p:nvSpPr>
        <p:spPr>
          <a:xfrm>
            <a:off x="932688" y="457200"/>
            <a:ext cx="9326880" cy="292608"/>
          </a:xfrm>
          <a:prstGeom prst="rect">
            <a:avLst/>
          </a:prstGeom>
          <a:noFill/>
        </p:spPr>
        <p:txBody>
          <a:bodyPr wrap="square" anchor="t">
            <a:spAutoFit/>
          </a:bodyPr>
          <a:lstStyle/>
          <a:p>
            <a:pPr algn="l"/>
            <a:r>
              <a:rPr sz="1100" b="0">
                <a:solidFill>
                  <a:srgbClr val="00AEEF"/>
                </a:solidFill>
                <a:latin typeface="Calibri"/>
              </a:rPr>
              <a:t>TUTORIAL</a:t>
            </a:r>
          </a:p>
        </p:txBody>
      </p:sp>
      <p:sp>
        <p:nvSpPr>
          <p:cNvPr id="8" name="TextBox 7"/>
          <p:cNvSpPr txBox="1"/>
          <p:nvPr/>
        </p:nvSpPr>
        <p:spPr>
          <a:xfrm>
            <a:off x="10424160" y="256032"/>
            <a:ext cx="1554480" cy="365760"/>
          </a:xfrm>
          <a:prstGeom prst="rect">
            <a:avLst/>
          </a:prstGeom>
          <a:noFill/>
        </p:spPr>
        <p:txBody>
          <a:bodyPr wrap="square" anchor="t">
            <a:spAutoFit/>
          </a:bodyPr>
          <a:lstStyle/>
          <a:p>
            <a:pPr algn="r"/>
            <a:r>
              <a:rPr sz="1000" b="1">
                <a:solidFill>
                  <a:srgbClr val="00AEEF"/>
                </a:solidFill>
                <a:latin typeface="Calibri"/>
              </a:rPr>
              <a:t>INTERNAL TRAINING</a:t>
            </a:r>
          </a:p>
        </p:txBody>
      </p:sp>
      <p:sp>
        <p:nvSpPr>
          <p:cNvPr id="9" name="Rectangle 8"/>
          <p:cNvSpPr/>
          <p:nvPr/>
        </p:nvSpPr>
        <p:spPr>
          <a:xfrm>
            <a:off x="0" y="6565392"/>
            <a:ext cx="12191695" cy="29260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256032" y="6583680"/>
            <a:ext cx="8686800" cy="237744"/>
          </a:xfrm>
          <a:prstGeom prst="rect">
            <a:avLst/>
          </a:prstGeom>
          <a:noFill/>
        </p:spPr>
        <p:txBody>
          <a:bodyPr wrap="square" anchor="t">
            <a:spAutoFit/>
          </a:bodyPr>
          <a:lstStyle/>
          <a:p>
            <a:pPr algn="r"/>
            <a:r>
              <a:rPr sz="1000" b="0">
                <a:solidFill>
                  <a:srgbClr val="B0C4CE"/>
                </a:solidFill>
                <a:latin typeface="Calibri"/>
              </a:rPr>
              <a:t>FBR  ·  How to read a coax hardline print  ·  Company Confidential</a:t>
            </a:r>
          </a:p>
        </p:txBody>
      </p:sp>
      <p:sp>
        <p:nvSpPr>
          <p:cNvPr id="11" name="TextBox 10"/>
          <p:cNvSpPr txBox="1"/>
          <p:nvPr/>
        </p:nvSpPr>
        <p:spPr>
          <a:xfrm>
            <a:off x="10424160" y="6583680"/>
            <a:ext cx="1508760" cy="237744"/>
          </a:xfrm>
          <a:prstGeom prst="rect">
            <a:avLst/>
          </a:prstGeom>
          <a:noFill/>
        </p:spPr>
        <p:txBody>
          <a:bodyPr wrap="square" anchor="ctr">
            <a:spAutoFit/>
          </a:bodyPr>
          <a:lstStyle/>
          <a:p>
            <a:pPr algn="r"/>
            <a:r>
              <a:rPr sz="1000" b="1">
                <a:solidFill>
                  <a:srgbClr val="FFFFFF"/>
                </a:solidFill>
                <a:latin typeface="Calibri"/>
              </a:rPr>
              <a:t>15</a:t>
            </a:r>
          </a:p>
        </p:txBody>
      </p:sp>
      <p:sp>
        <p:nvSpPr>
          <p:cNvPr id="12" name="Rectangle 11"/>
          <p:cNvSpPr/>
          <p:nvPr/>
        </p:nvSpPr>
        <p:spPr>
          <a:xfrm>
            <a:off x="365760" y="1097280"/>
            <a:ext cx="5715000" cy="516636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365760" y="1097280"/>
            <a:ext cx="91440" cy="5166360"/>
          </a:xfrm>
          <a:prstGeom prst="rect">
            <a:avLst/>
          </a:prstGeom>
          <a:solidFill>
            <a:srgbClr val="1B7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585216" y="1261872"/>
            <a:ext cx="5349240" cy="365760"/>
          </a:xfrm>
          <a:prstGeom prst="rect">
            <a:avLst/>
          </a:prstGeom>
          <a:noFill/>
        </p:spPr>
        <p:txBody>
          <a:bodyPr wrap="square" anchor="t">
            <a:spAutoFit/>
          </a:bodyPr>
          <a:lstStyle/>
          <a:p>
            <a:pPr algn="l"/>
            <a:r>
              <a:rPr sz="1800" b="1">
                <a:solidFill>
                  <a:srgbClr val="0B1C28"/>
                </a:solidFill>
                <a:latin typeface="Calibri"/>
              </a:rPr>
              <a:t>Tonight’s job</a:t>
            </a:r>
          </a:p>
        </p:txBody>
      </p:sp>
      <p:sp>
        <p:nvSpPr>
          <p:cNvPr id="15" name="TextBox 14"/>
          <p:cNvSpPr txBox="1"/>
          <p:nvPr/>
        </p:nvSpPr>
        <p:spPr>
          <a:xfrm>
            <a:off x="585216" y="1737360"/>
            <a:ext cx="5349240" cy="4297680"/>
          </a:xfrm>
          <a:prstGeom prst="rect">
            <a:avLst/>
          </a:prstGeom>
          <a:noFill/>
        </p:spPr>
        <p:txBody>
          <a:bodyPr wrap="square" anchor="t">
            <a:spAutoFit/>
          </a:bodyPr>
          <a:lstStyle/>
          <a:p>
            <a:pPr algn="l"/>
            <a:r>
              <a:rPr sz="1500" b="0">
                <a:solidFill>
                  <a:srgbClr val="1A242C"/>
                </a:solidFill>
                <a:latin typeface="Calibri"/>
              </a:rPr>
              <a:t>1.  You’re on the right street and house number.
2.  The device tag matches an ID on your list.
3.  You read the notes pointing at that device.
4.  You do the work listed for you at that spot.
5.  On AOI high-split actives, let it auto-balance unless that job or a lead says otherwise.
6.  Close it out. Don’t add extra plant because you were already there.</a:t>
            </a:r>
          </a:p>
        </p:txBody>
      </p:sp>
      <p:sp>
        <p:nvSpPr>
          <p:cNvPr id="16" name="Rectangle 15"/>
          <p:cNvSpPr/>
          <p:nvPr/>
        </p:nvSpPr>
        <p:spPr>
          <a:xfrm>
            <a:off x="6263640" y="1097280"/>
            <a:ext cx="5577840" cy="516636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6263640" y="1097280"/>
            <a:ext cx="91440" cy="5166360"/>
          </a:xfrm>
          <a:prstGeom prst="rect">
            <a:avLst/>
          </a:prstGeom>
          <a:solidFill>
            <a:srgbClr val="F6C7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473952" y="1261872"/>
            <a:ext cx="5212080" cy="365760"/>
          </a:xfrm>
          <a:prstGeom prst="rect">
            <a:avLst/>
          </a:prstGeom>
          <a:noFill/>
        </p:spPr>
        <p:txBody>
          <a:bodyPr wrap="square" anchor="t">
            <a:spAutoFit/>
          </a:bodyPr>
          <a:lstStyle/>
          <a:p>
            <a:pPr algn="l"/>
            <a:r>
              <a:rPr sz="1800" b="1">
                <a:solidFill>
                  <a:srgbClr val="0B1C28"/>
                </a:solidFill>
                <a:latin typeface="Calibri"/>
              </a:rPr>
              <a:t>Not automatically yours</a:t>
            </a:r>
          </a:p>
        </p:txBody>
      </p:sp>
      <p:sp>
        <p:nvSpPr>
          <p:cNvPr id="19" name="TextBox 18"/>
          <p:cNvSpPr txBox="1"/>
          <p:nvPr/>
        </p:nvSpPr>
        <p:spPr>
          <a:xfrm>
            <a:off x="6473952" y="1737360"/>
            <a:ext cx="5212080" cy="4297680"/>
          </a:xfrm>
          <a:prstGeom prst="rect">
            <a:avLst/>
          </a:prstGeom>
          <a:noFill/>
        </p:spPr>
        <p:txBody>
          <a:bodyPr wrap="square" anchor="t">
            <a:spAutoFit/>
          </a:bodyPr>
          <a:lstStyle/>
          <a:p>
            <a:pPr algn="l"/>
            <a:r>
              <a:rPr sz="1500" b="0">
                <a:solidFill>
                  <a:srgbClr val="1A242C"/>
                </a:solidFill>
                <a:latin typeface="Calibri"/>
              </a:rPr>
              <a:t>Node swaps, power upgrades, a street full of taps, splices, EQ removals — only if they’re on your list or a lead adds them.
Last night may have been a mini-bridger. Tonight may be taps, a splice, or a different market’s hardware.
The method stays the same. The work does not.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84124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841248"/>
            <a:ext cx="12191695" cy="6400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fbr-logo.png"/>
          <p:cNvPicPr>
            <a:picLocks noChangeAspect="1"/>
          </p:cNvPicPr>
          <p:nvPr/>
        </p:nvPicPr>
        <p:blipFill>
          <a:blip r:embed="rId2"/>
          <a:stretch>
            <a:fillRect/>
          </a:stretch>
        </p:blipFill>
        <p:spPr>
          <a:xfrm>
            <a:off x="201168" y="128016"/>
            <a:ext cx="585216" cy="585216"/>
          </a:xfrm>
          <a:prstGeom prst="rect">
            <a:avLst/>
          </a:prstGeom>
        </p:spPr>
      </p:pic>
      <p:sp>
        <p:nvSpPr>
          <p:cNvPr id="6" name="TextBox 5"/>
          <p:cNvSpPr txBox="1"/>
          <p:nvPr/>
        </p:nvSpPr>
        <p:spPr>
          <a:xfrm>
            <a:off x="932688" y="109728"/>
            <a:ext cx="9326880" cy="384048"/>
          </a:xfrm>
          <a:prstGeom prst="rect">
            <a:avLst/>
          </a:prstGeom>
          <a:noFill/>
        </p:spPr>
        <p:txBody>
          <a:bodyPr wrap="square" anchor="ctr">
            <a:spAutoFit/>
          </a:bodyPr>
          <a:lstStyle/>
          <a:p>
            <a:pPr algn="l"/>
            <a:r>
              <a:rPr sz="2200" b="1">
                <a:solidFill>
                  <a:srgbClr val="FFFFFF"/>
                </a:solidFill>
                <a:latin typeface="Calibri"/>
              </a:rPr>
              <a:t>The order — every night, every market</a:t>
            </a:r>
          </a:p>
        </p:txBody>
      </p:sp>
      <p:sp>
        <p:nvSpPr>
          <p:cNvPr id="7" name="TextBox 6"/>
          <p:cNvSpPr txBox="1"/>
          <p:nvPr/>
        </p:nvSpPr>
        <p:spPr>
          <a:xfrm>
            <a:off x="932688" y="457200"/>
            <a:ext cx="9326880" cy="292608"/>
          </a:xfrm>
          <a:prstGeom prst="rect">
            <a:avLst/>
          </a:prstGeom>
          <a:noFill/>
        </p:spPr>
        <p:txBody>
          <a:bodyPr wrap="square" anchor="t">
            <a:spAutoFit/>
          </a:bodyPr>
          <a:lstStyle/>
          <a:p>
            <a:pPr algn="l"/>
            <a:r>
              <a:rPr sz="1100" b="0">
                <a:solidFill>
                  <a:srgbClr val="00AEEF"/>
                </a:solidFill>
                <a:latin typeface="Calibri"/>
              </a:rPr>
              <a:t>TUTORIAL</a:t>
            </a:r>
          </a:p>
        </p:txBody>
      </p:sp>
      <p:sp>
        <p:nvSpPr>
          <p:cNvPr id="8" name="TextBox 7"/>
          <p:cNvSpPr txBox="1"/>
          <p:nvPr/>
        </p:nvSpPr>
        <p:spPr>
          <a:xfrm>
            <a:off x="10424160" y="256032"/>
            <a:ext cx="1554480" cy="365760"/>
          </a:xfrm>
          <a:prstGeom prst="rect">
            <a:avLst/>
          </a:prstGeom>
          <a:noFill/>
        </p:spPr>
        <p:txBody>
          <a:bodyPr wrap="square" anchor="t">
            <a:spAutoFit/>
          </a:bodyPr>
          <a:lstStyle/>
          <a:p>
            <a:pPr algn="r"/>
            <a:r>
              <a:rPr sz="1000" b="1">
                <a:solidFill>
                  <a:srgbClr val="00AEEF"/>
                </a:solidFill>
                <a:latin typeface="Calibri"/>
              </a:rPr>
              <a:t>INTERNAL TRAINING</a:t>
            </a:r>
          </a:p>
        </p:txBody>
      </p:sp>
      <p:sp>
        <p:nvSpPr>
          <p:cNvPr id="9" name="Rectangle 8"/>
          <p:cNvSpPr/>
          <p:nvPr/>
        </p:nvSpPr>
        <p:spPr>
          <a:xfrm>
            <a:off x="0" y="6565392"/>
            <a:ext cx="12191695" cy="29260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256032" y="6583680"/>
            <a:ext cx="8686800" cy="237744"/>
          </a:xfrm>
          <a:prstGeom prst="rect">
            <a:avLst/>
          </a:prstGeom>
          <a:noFill/>
        </p:spPr>
        <p:txBody>
          <a:bodyPr wrap="square" anchor="t">
            <a:spAutoFit/>
          </a:bodyPr>
          <a:lstStyle/>
          <a:p>
            <a:pPr algn="r"/>
            <a:r>
              <a:rPr sz="1000" b="0">
                <a:solidFill>
                  <a:srgbClr val="B0C4CE"/>
                </a:solidFill>
                <a:latin typeface="Calibri"/>
              </a:rPr>
              <a:t>FBR  ·  How to read a coax hardline print  ·  Company Confidential</a:t>
            </a:r>
          </a:p>
        </p:txBody>
      </p:sp>
      <p:sp>
        <p:nvSpPr>
          <p:cNvPr id="11" name="TextBox 10"/>
          <p:cNvSpPr txBox="1"/>
          <p:nvPr/>
        </p:nvSpPr>
        <p:spPr>
          <a:xfrm>
            <a:off x="10424160" y="6583680"/>
            <a:ext cx="1508760" cy="237744"/>
          </a:xfrm>
          <a:prstGeom prst="rect">
            <a:avLst/>
          </a:prstGeom>
          <a:noFill/>
        </p:spPr>
        <p:txBody>
          <a:bodyPr wrap="square" anchor="ctr">
            <a:spAutoFit/>
          </a:bodyPr>
          <a:lstStyle/>
          <a:p>
            <a:pPr algn="r"/>
            <a:r>
              <a:rPr sz="1000" b="1">
                <a:solidFill>
                  <a:srgbClr val="FFFFFF"/>
                </a:solidFill>
                <a:latin typeface="Calibri"/>
              </a:rPr>
              <a:t>16</a:t>
            </a:r>
          </a:p>
        </p:txBody>
      </p:sp>
      <p:sp>
        <p:nvSpPr>
          <p:cNvPr id="12" name="Rectangle 11"/>
          <p:cNvSpPr/>
          <p:nvPr/>
        </p:nvSpPr>
        <p:spPr>
          <a:xfrm>
            <a:off x="365760" y="1115568"/>
            <a:ext cx="3767328" cy="235915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365760" y="1115568"/>
            <a:ext cx="91440" cy="2359152"/>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566928" y="1316736"/>
            <a:ext cx="512064" cy="512064"/>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66928" y="1316736"/>
            <a:ext cx="512064" cy="512064"/>
          </a:xfrm>
          <a:prstGeom prst="rect">
            <a:avLst/>
          </a:prstGeom>
          <a:noFill/>
        </p:spPr>
        <p:txBody>
          <a:bodyPr wrap="square" anchor="ctr">
            <a:spAutoFit/>
          </a:bodyPr>
          <a:lstStyle/>
          <a:p>
            <a:pPr algn="ctr"/>
            <a:r>
              <a:rPr sz="1800" b="1">
                <a:solidFill>
                  <a:srgbClr val="00AEEF"/>
                </a:solidFill>
                <a:latin typeface="Calibri"/>
              </a:rPr>
              <a:t>1</a:t>
            </a:r>
          </a:p>
        </p:txBody>
      </p:sp>
      <p:sp>
        <p:nvSpPr>
          <p:cNvPr id="16" name="TextBox 15"/>
          <p:cNvSpPr txBox="1"/>
          <p:nvPr/>
        </p:nvSpPr>
        <p:spPr>
          <a:xfrm>
            <a:off x="1207008" y="1371600"/>
            <a:ext cx="2697480" cy="457200"/>
          </a:xfrm>
          <a:prstGeom prst="rect">
            <a:avLst/>
          </a:prstGeom>
          <a:noFill/>
        </p:spPr>
        <p:txBody>
          <a:bodyPr wrap="square" anchor="t">
            <a:spAutoFit/>
          </a:bodyPr>
          <a:lstStyle/>
          <a:p>
            <a:pPr algn="l"/>
            <a:r>
              <a:rPr sz="1500" b="1">
                <a:solidFill>
                  <a:srgbClr val="0B1C28"/>
                </a:solidFill>
                <a:latin typeface="Calibri"/>
              </a:rPr>
              <a:t>Read tonight’s assignment</a:t>
            </a:r>
          </a:p>
        </p:txBody>
      </p:sp>
      <p:sp>
        <p:nvSpPr>
          <p:cNvPr id="17" name="TextBox 16"/>
          <p:cNvSpPr txBox="1"/>
          <p:nvPr/>
        </p:nvSpPr>
        <p:spPr>
          <a:xfrm>
            <a:off x="566928" y="2029968"/>
            <a:ext cx="3383280" cy="1188720"/>
          </a:xfrm>
          <a:prstGeom prst="rect">
            <a:avLst/>
          </a:prstGeom>
          <a:noFill/>
        </p:spPr>
        <p:txBody>
          <a:bodyPr wrap="square" anchor="t">
            <a:spAutoFit/>
          </a:bodyPr>
          <a:lstStyle/>
          <a:p>
            <a:pPr algn="l"/>
            <a:r>
              <a:rPr sz="1400" b="0">
                <a:solidFill>
                  <a:srgbClr val="1A242C"/>
                </a:solidFill>
                <a:latin typeface="Calibri"/>
              </a:rPr>
              <a:t>Write the node and the device IDs that are yours.</a:t>
            </a:r>
          </a:p>
        </p:txBody>
      </p:sp>
      <p:sp>
        <p:nvSpPr>
          <p:cNvPr id="18" name="Rectangle 17"/>
          <p:cNvSpPr/>
          <p:nvPr/>
        </p:nvSpPr>
        <p:spPr>
          <a:xfrm>
            <a:off x="4297680" y="1115568"/>
            <a:ext cx="3767328" cy="235915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4297680" y="1115568"/>
            <a:ext cx="91440" cy="2359152"/>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4498848" y="1316736"/>
            <a:ext cx="512064" cy="512064"/>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4498848" y="1316736"/>
            <a:ext cx="512064" cy="512064"/>
          </a:xfrm>
          <a:prstGeom prst="rect">
            <a:avLst/>
          </a:prstGeom>
          <a:noFill/>
        </p:spPr>
        <p:txBody>
          <a:bodyPr wrap="square" anchor="ctr">
            <a:spAutoFit/>
          </a:bodyPr>
          <a:lstStyle/>
          <a:p>
            <a:pPr algn="ctr"/>
            <a:r>
              <a:rPr sz="1800" b="1">
                <a:solidFill>
                  <a:srgbClr val="00AEEF"/>
                </a:solidFill>
                <a:latin typeface="Calibri"/>
              </a:rPr>
              <a:t>2</a:t>
            </a:r>
          </a:p>
        </p:txBody>
      </p:sp>
      <p:sp>
        <p:nvSpPr>
          <p:cNvPr id="22" name="TextBox 21"/>
          <p:cNvSpPr txBox="1"/>
          <p:nvPr/>
        </p:nvSpPr>
        <p:spPr>
          <a:xfrm>
            <a:off x="5138928" y="1371600"/>
            <a:ext cx="2697480" cy="457200"/>
          </a:xfrm>
          <a:prstGeom prst="rect">
            <a:avLst/>
          </a:prstGeom>
          <a:noFill/>
        </p:spPr>
        <p:txBody>
          <a:bodyPr wrap="square" anchor="t">
            <a:spAutoFit/>
          </a:bodyPr>
          <a:lstStyle/>
          <a:p>
            <a:pPr algn="l"/>
            <a:r>
              <a:rPr sz="1500" b="1">
                <a:solidFill>
                  <a:srgbClr val="0B1C28"/>
                </a:solidFill>
                <a:latin typeface="Calibri"/>
              </a:rPr>
              <a:t>Open the matching print</a:t>
            </a:r>
          </a:p>
        </p:txBody>
      </p:sp>
      <p:sp>
        <p:nvSpPr>
          <p:cNvPr id="23" name="TextBox 22"/>
          <p:cNvSpPr txBox="1"/>
          <p:nvPr/>
        </p:nvSpPr>
        <p:spPr>
          <a:xfrm>
            <a:off x="4498848" y="2029968"/>
            <a:ext cx="3383280" cy="1188720"/>
          </a:xfrm>
          <a:prstGeom prst="rect">
            <a:avLst/>
          </a:prstGeom>
          <a:noFill/>
        </p:spPr>
        <p:txBody>
          <a:bodyPr wrap="square" anchor="t">
            <a:spAutoFit/>
          </a:bodyPr>
          <a:lstStyle/>
          <a:p>
            <a:pPr algn="l"/>
            <a:r>
              <a:rPr sz="1400" b="0">
                <a:solidFill>
                  <a:srgbClr val="1A242C"/>
                </a:solidFill>
                <a:latin typeface="Calibri"/>
              </a:rPr>
              <a:t>Confirm the node on the print matches the sheet.</a:t>
            </a:r>
          </a:p>
        </p:txBody>
      </p:sp>
      <p:sp>
        <p:nvSpPr>
          <p:cNvPr id="24" name="Rectangle 23"/>
          <p:cNvSpPr/>
          <p:nvPr/>
        </p:nvSpPr>
        <p:spPr>
          <a:xfrm>
            <a:off x="8229600" y="1115568"/>
            <a:ext cx="3767328" cy="235915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8229600" y="1115568"/>
            <a:ext cx="91440" cy="2359152"/>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8430768" y="1316736"/>
            <a:ext cx="512064" cy="512064"/>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8430768" y="1316736"/>
            <a:ext cx="512064" cy="512064"/>
          </a:xfrm>
          <a:prstGeom prst="rect">
            <a:avLst/>
          </a:prstGeom>
          <a:noFill/>
        </p:spPr>
        <p:txBody>
          <a:bodyPr wrap="square" anchor="ctr">
            <a:spAutoFit/>
          </a:bodyPr>
          <a:lstStyle/>
          <a:p>
            <a:pPr algn="ctr"/>
            <a:r>
              <a:rPr sz="1800" b="1">
                <a:solidFill>
                  <a:srgbClr val="00AEEF"/>
                </a:solidFill>
                <a:latin typeface="Calibri"/>
              </a:rPr>
              <a:t>3</a:t>
            </a:r>
          </a:p>
        </p:txBody>
      </p:sp>
      <p:sp>
        <p:nvSpPr>
          <p:cNvPr id="28" name="TextBox 27"/>
          <p:cNvSpPr txBox="1"/>
          <p:nvPr/>
        </p:nvSpPr>
        <p:spPr>
          <a:xfrm>
            <a:off x="9070848" y="1371600"/>
            <a:ext cx="2697480" cy="457200"/>
          </a:xfrm>
          <a:prstGeom prst="rect">
            <a:avLst/>
          </a:prstGeom>
          <a:noFill/>
        </p:spPr>
        <p:txBody>
          <a:bodyPr wrap="square" anchor="t">
            <a:spAutoFit/>
          </a:bodyPr>
          <a:lstStyle/>
          <a:p>
            <a:pPr algn="l"/>
            <a:r>
              <a:rPr sz="1500" b="1">
                <a:solidFill>
                  <a:srgbClr val="0B1C28"/>
                </a:solidFill>
                <a:latin typeface="Calibri"/>
              </a:rPr>
              <a:t>Use the legend</a:t>
            </a:r>
          </a:p>
        </p:txBody>
      </p:sp>
      <p:sp>
        <p:nvSpPr>
          <p:cNvPr id="29" name="TextBox 28"/>
          <p:cNvSpPr txBox="1"/>
          <p:nvPr/>
        </p:nvSpPr>
        <p:spPr>
          <a:xfrm>
            <a:off x="8430768" y="2029968"/>
            <a:ext cx="3383280" cy="1188720"/>
          </a:xfrm>
          <a:prstGeom prst="rect">
            <a:avLst/>
          </a:prstGeom>
          <a:noFill/>
        </p:spPr>
        <p:txBody>
          <a:bodyPr wrap="square" anchor="t">
            <a:spAutoFit/>
          </a:bodyPr>
          <a:lstStyle/>
          <a:p>
            <a:pPr algn="l"/>
            <a:r>
              <a:rPr sz="1400" b="0">
                <a:solidFill>
                  <a:srgbClr val="1A242C"/>
                </a:solidFill>
                <a:latin typeface="Calibri"/>
              </a:rPr>
              <a:t>Know the letters and which number is the address.</a:t>
            </a:r>
          </a:p>
        </p:txBody>
      </p:sp>
      <p:sp>
        <p:nvSpPr>
          <p:cNvPr id="30" name="Rectangle 29"/>
          <p:cNvSpPr/>
          <p:nvPr/>
        </p:nvSpPr>
        <p:spPr>
          <a:xfrm>
            <a:off x="365760" y="3675887"/>
            <a:ext cx="3767328" cy="235915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Rectangle 30"/>
          <p:cNvSpPr/>
          <p:nvPr/>
        </p:nvSpPr>
        <p:spPr>
          <a:xfrm>
            <a:off x="365760" y="3675887"/>
            <a:ext cx="91440" cy="2359152"/>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ectangle 31"/>
          <p:cNvSpPr/>
          <p:nvPr/>
        </p:nvSpPr>
        <p:spPr>
          <a:xfrm>
            <a:off x="566928" y="3877055"/>
            <a:ext cx="512064" cy="512064"/>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566928" y="3877055"/>
            <a:ext cx="512064" cy="512064"/>
          </a:xfrm>
          <a:prstGeom prst="rect">
            <a:avLst/>
          </a:prstGeom>
          <a:noFill/>
        </p:spPr>
        <p:txBody>
          <a:bodyPr wrap="square" anchor="ctr">
            <a:spAutoFit/>
          </a:bodyPr>
          <a:lstStyle/>
          <a:p>
            <a:pPr algn="ctr"/>
            <a:r>
              <a:rPr sz="1800" b="1">
                <a:solidFill>
                  <a:srgbClr val="00AEEF"/>
                </a:solidFill>
                <a:latin typeface="Calibri"/>
              </a:rPr>
              <a:t>4</a:t>
            </a:r>
          </a:p>
        </p:txBody>
      </p:sp>
      <p:sp>
        <p:nvSpPr>
          <p:cNvPr id="34" name="TextBox 33"/>
          <p:cNvSpPr txBox="1"/>
          <p:nvPr/>
        </p:nvSpPr>
        <p:spPr>
          <a:xfrm>
            <a:off x="1207008" y="3931919"/>
            <a:ext cx="2697480" cy="457200"/>
          </a:xfrm>
          <a:prstGeom prst="rect">
            <a:avLst/>
          </a:prstGeom>
          <a:noFill/>
        </p:spPr>
        <p:txBody>
          <a:bodyPr wrap="square" anchor="t">
            <a:spAutoFit/>
          </a:bodyPr>
          <a:lstStyle/>
          <a:p>
            <a:pPr algn="l"/>
            <a:r>
              <a:rPr sz="1500" b="1">
                <a:solidFill>
                  <a:srgbClr val="0B1C28"/>
                </a:solidFill>
                <a:latin typeface="Calibri"/>
              </a:rPr>
              <a:t>Find the job site</a:t>
            </a:r>
          </a:p>
        </p:txBody>
      </p:sp>
      <p:sp>
        <p:nvSpPr>
          <p:cNvPr id="35" name="TextBox 34"/>
          <p:cNvSpPr txBox="1"/>
          <p:nvPr/>
        </p:nvSpPr>
        <p:spPr>
          <a:xfrm>
            <a:off x="566928" y="4590287"/>
            <a:ext cx="3383280" cy="1188720"/>
          </a:xfrm>
          <a:prstGeom prst="rect">
            <a:avLst/>
          </a:prstGeom>
          <a:noFill/>
        </p:spPr>
        <p:txBody>
          <a:bodyPr wrap="square" anchor="t">
            <a:spAutoFit/>
          </a:bodyPr>
          <a:lstStyle/>
          <a:p>
            <a:pPr algn="l"/>
            <a:r>
              <a:rPr sz="1400" b="0">
                <a:solidFill>
                  <a:srgbClr val="1A242C"/>
                </a:solidFill>
                <a:latin typeface="Calibri"/>
              </a:rPr>
              <a:t>Street, then house number, then the device on that lot.</a:t>
            </a:r>
          </a:p>
        </p:txBody>
      </p:sp>
      <p:sp>
        <p:nvSpPr>
          <p:cNvPr id="36" name="Rectangle 35"/>
          <p:cNvSpPr/>
          <p:nvPr/>
        </p:nvSpPr>
        <p:spPr>
          <a:xfrm>
            <a:off x="4297680" y="3675887"/>
            <a:ext cx="3767328" cy="235915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Rectangle 36"/>
          <p:cNvSpPr/>
          <p:nvPr/>
        </p:nvSpPr>
        <p:spPr>
          <a:xfrm>
            <a:off x="4297680" y="3675887"/>
            <a:ext cx="91440" cy="2359152"/>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Rectangle 37"/>
          <p:cNvSpPr/>
          <p:nvPr/>
        </p:nvSpPr>
        <p:spPr>
          <a:xfrm>
            <a:off x="4498848" y="3877055"/>
            <a:ext cx="512064" cy="512064"/>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4498848" y="3877055"/>
            <a:ext cx="512064" cy="512064"/>
          </a:xfrm>
          <a:prstGeom prst="rect">
            <a:avLst/>
          </a:prstGeom>
          <a:noFill/>
        </p:spPr>
        <p:txBody>
          <a:bodyPr wrap="square" anchor="ctr">
            <a:spAutoFit/>
          </a:bodyPr>
          <a:lstStyle/>
          <a:p>
            <a:pPr algn="ctr"/>
            <a:r>
              <a:rPr sz="1800" b="1">
                <a:solidFill>
                  <a:srgbClr val="00AEEF"/>
                </a:solidFill>
                <a:latin typeface="Calibri"/>
              </a:rPr>
              <a:t>5</a:t>
            </a:r>
          </a:p>
        </p:txBody>
      </p:sp>
      <p:sp>
        <p:nvSpPr>
          <p:cNvPr id="40" name="TextBox 39"/>
          <p:cNvSpPr txBox="1"/>
          <p:nvPr/>
        </p:nvSpPr>
        <p:spPr>
          <a:xfrm>
            <a:off x="5138928" y="3931919"/>
            <a:ext cx="2697480" cy="457200"/>
          </a:xfrm>
          <a:prstGeom prst="rect">
            <a:avLst/>
          </a:prstGeom>
          <a:noFill/>
        </p:spPr>
        <p:txBody>
          <a:bodyPr wrap="square" anchor="t">
            <a:spAutoFit/>
          </a:bodyPr>
          <a:lstStyle/>
          <a:p>
            <a:pPr algn="l"/>
            <a:r>
              <a:rPr sz="1500" b="1">
                <a:solidFill>
                  <a:srgbClr val="0B1C28"/>
                </a:solidFill>
                <a:latin typeface="Calibri"/>
              </a:rPr>
              <a:t>Read the notes</a:t>
            </a:r>
          </a:p>
        </p:txBody>
      </p:sp>
      <p:sp>
        <p:nvSpPr>
          <p:cNvPr id="41" name="TextBox 40"/>
          <p:cNvSpPr txBox="1"/>
          <p:nvPr/>
        </p:nvSpPr>
        <p:spPr>
          <a:xfrm>
            <a:off x="4498848" y="4590287"/>
            <a:ext cx="3383280" cy="1188720"/>
          </a:xfrm>
          <a:prstGeom prst="rect">
            <a:avLst/>
          </a:prstGeom>
          <a:noFill/>
        </p:spPr>
        <p:txBody>
          <a:bodyPr wrap="square" anchor="t">
            <a:spAutoFit/>
          </a:bodyPr>
          <a:lstStyle/>
          <a:p>
            <a:pPr algn="l"/>
            <a:r>
              <a:rPr sz="1400" b="0">
                <a:solidFill>
                  <a:srgbClr val="1A242C"/>
                </a:solidFill>
                <a:latin typeface="Calibri"/>
              </a:rPr>
              <a:t>Print-wide note, then the callouts at your devices.</a:t>
            </a:r>
          </a:p>
        </p:txBody>
      </p:sp>
      <p:sp>
        <p:nvSpPr>
          <p:cNvPr id="42" name="Rectangle 41"/>
          <p:cNvSpPr/>
          <p:nvPr/>
        </p:nvSpPr>
        <p:spPr>
          <a:xfrm>
            <a:off x="8229600" y="3675887"/>
            <a:ext cx="3767328" cy="235915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Rectangle 42"/>
          <p:cNvSpPr/>
          <p:nvPr/>
        </p:nvSpPr>
        <p:spPr>
          <a:xfrm>
            <a:off x="8229600" y="3675887"/>
            <a:ext cx="91440" cy="2359152"/>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Rectangle 43"/>
          <p:cNvSpPr/>
          <p:nvPr/>
        </p:nvSpPr>
        <p:spPr>
          <a:xfrm>
            <a:off x="8430768" y="3877055"/>
            <a:ext cx="512064" cy="512064"/>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8430768" y="3877055"/>
            <a:ext cx="512064" cy="512064"/>
          </a:xfrm>
          <a:prstGeom prst="rect">
            <a:avLst/>
          </a:prstGeom>
          <a:noFill/>
        </p:spPr>
        <p:txBody>
          <a:bodyPr wrap="square" anchor="ctr">
            <a:spAutoFit/>
          </a:bodyPr>
          <a:lstStyle/>
          <a:p>
            <a:pPr algn="ctr"/>
            <a:r>
              <a:rPr sz="1800" b="1">
                <a:solidFill>
                  <a:srgbClr val="00AEEF"/>
                </a:solidFill>
                <a:latin typeface="Calibri"/>
              </a:rPr>
              <a:t>6</a:t>
            </a:r>
          </a:p>
        </p:txBody>
      </p:sp>
      <p:sp>
        <p:nvSpPr>
          <p:cNvPr id="46" name="TextBox 45"/>
          <p:cNvSpPr txBox="1"/>
          <p:nvPr/>
        </p:nvSpPr>
        <p:spPr>
          <a:xfrm>
            <a:off x="9070848" y="3931919"/>
            <a:ext cx="2697480" cy="457200"/>
          </a:xfrm>
          <a:prstGeom prst="rect">
            <a:avLst/>
          </a:prstGeom>
          <a:noFill/>
        </p:spPr>
        <p:txBody>
          <a:bodyPr wrap="square" anchor="t">
            <a:spAutoFit/>
          </a:bodyPr>
          <a:lstStyle/>
          <a:p>
            <a:pPr algn="l"/>
            <a:r>
              <a:rPr sz="1500" b="1">
                <a:solidFill>
                  <a:srgbClr val="0B1C28"/>
                </a:solidFill>
                <a:latin typeface="Calibri"/>
              </a:rPr>
              <a:t>Do assigned work</a:t>
            </a:r>
          </a:p>
        </p:txBody>
      </p:sp>
      <p:sp>
        <p:nvSpPr>
          <p:cNvPr id="47" name="TextBox 46"/>
          <p:cNvSpPr txBox="1"/>
          <p:nvPr/>
        </p:nvSpPr>
        <p:spPr>
          <a:xfrm>
            <a:off x="8430768" y="4590287"/>
            <a:ext cx="3383280" cy="1188720"/>
          </a:xfrm>
          <a:prstGeom prst="rect">
            <a:avLst/>
          </a:prstGeom>
          <a:noFill/>
        </p:spPr>
        <p:txBody>
          <a:bodyPr wrap="square" anchor="t">
            <a:spAutoFit/>
          </a:bodyPr>
          <a:lstStyle/>
          <a:p>
            <a:pPr algn="l"/>
            <a:r>
              <a:rPr sz="1400" b="0">
                <a:solidFill>
                  <a:srgbClr val="1A242C"/>
                </a:solidFill>
                <a:latin typeface="Calibri"/>
              </a:rPr>
              <a:t>Only what’s on your list. Auto-balance when that’s the job.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 name="Rectangle 2"/>
          <p:cNvSpPr/>
          <p:nvPr/>
        </p:nvSpPr>
        <p:spPr>
          <a:xfrm>
            <a:off x="0" y="0"/>
            <a:ext cx="12191695" cy="84124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841248"/>
            <a:ext cx="12191695" cy="6400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fbr-logo.png"/>
          <p:cNvPicPr>
            <a:picLocks noChangeAspect="1"/>
          </p:cNvPicPr>
          <p:nvPr/>
        </p:nvPicPr>
        <p:blipFill>
          <a:blip r:embed="rId2"/>
          <a:stretch>
            <a:fillRect/>
          </a:stretch>
        </p:blipFill>
        <p:spPr>
          <a:xfrm>
            <a:off x="201168" y="128016"/>
            <a:ext cx="585216" cy="585216"/>
          </a:xfrm>
          <a:prstGeom prst="rect">
            <a:avLst/>
          </a:prstGeom>
        </p:spPr>
      </p:pic>
      <p:sp>
        <p:nvSpPr>
          <p:cNvPr id="6" name="TextBox 5"/>
          <p:cNvSpPr txBox="1"/>
          <p:nvPr/>
        </p:nvSpPr>
        <p:spPr>
          <a:xfrm>
            <a:off x="932688" y="109728"/>
            <a:ext cx="9326880" cy="384048"/>
          </a:xfrm>
          <a:prstGeom prst="rect">
            <a:avLst/>
          </a:prstGeom>
          <a:noFill/>
        </p:spPr>
        <p:txBody>
          <a:bodyPr wrap="square" anchor="ctr">
            <a:spAutoFit/>
          </a:bodyPr>
          <a:lstStyle/>
          <a:p>
            <a:pPr algn="l"/>
            <a:r>
              <a:rPr sz="2200" b="1" dirty="0">
                <a:solidFill>
                  <a:srgbClr val="FFFFFF"/>
                </a:solidFill>
                <a:latin typeface="Calibri"/>
              </a:rPr>
              <a:t>Practice: find assigned work on this sample</a:t>
            </a:r>
          </a:p>
        </p:txBody>
      </p:sp>
      <p:sp>
        <p:nvSpPr>
          <p:cNvPr id="7" name="TextBox 6"/>
          <p:cNvSpPr txBox="1"/>
          <p:nvPr/>
        </p:nvSpPr>
        <p:spPr>
          <a:xfrm>
            <a:off x="932688" y="457200"/>
            <a:ext cx="9326880" cy="292608"/>
          </a:xfrm>
          <a:prstGeom prst="rect">
            <a:avLst/>
          </a:prstGeom>
          <a:noFill/>
        </p:spPr>
        <p:txBody>
          <a:bodyPr wrap="square" anchor="t">
            <a:spAutoFit/>
          </a:bodyPr>
          <a:lstStyle/>
          <a:p>
            <a:pPr algn="l"/>
            <a:r>
              <a:rPr sz="1100" b="0">
                <a:solidFill>
                  <a:srgbClr val="00AEEF"/>
                </a:solidFill>
                <a:latin typeface="Calibri"/>
              </a:rPr>
              <a:t>PRACTICE</a:t>
            </a:r>
          </a:p>
        </p:txBody>
      </p:sp>
      <p:sp>
        <p:nvSpPr>
          <p:cNvPr id="8" name="TextBox 7"/>
          <p:cNvSpPr txBox="1"/>
          <p:nvPr/>
        </p:nvSpPr>
        <p:spPr>
          <a:xfrm>
            <a:off x="10424160" y="256032"/>
            <a:ext cx="1554480" cy="365760"/>
          </a:xfrm>
          <a:prstGeom prst="rect">
            <a:avLst/>
          </a:prstGeom>
          <a:noFill/>
        </p:spPr>
        <p:txBody>
          <a:bodyPr wrap="square" anchor="t">
            <a:spAutoFit/>
          </a:bodyPr>
          <a:lstStyle/>
          <a:p>
            <a:pPr algn="r"/>
            <a:r>
              <a:rPr sz="1000" b="1">
                <a:solidFill>
                  <a:srgbClr val="00AEEF"/>
                </a:solidFill>
                <a:latin typeface="Calibri"/>
              </a:rPr>
              <a:t>INTERNAL TRAINING</a:t>
            </a:r>
          </a:p>
        </p:txBody>
      </p:sp>
      <p:sp>
        <p:nvSpPr>
          <p:cNvPr id="9" name="Rectangle 8"/>
          <p:cNvSpPr/>
          <p:nvPr/>
        </p:nvSpPr>
        <p:spPr>
          <a:xfrm>
            <a:off x="0" y="6565392"/>
            <a:ext cx="12191695" cy="29260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256032" y="6583680"/>
            <a:ext cx="8686800" cy="237744"/>
          </a:xfrm>
          <a:prstGeom prst="rect">
            <a:avLst/>
          </a:prstGeom>
          <a:noFill/>
        </p:spPr>
        <p:txBody>
          <a:bodyPr wrap="square" anchor="t">
            <a:spAutoFit/>
          </a:bodyPr>
          <a:lstStyle/>
          <a:p>
            <a:pPr algn="r"/>
            <a:r>
              <a:rPr sz="1000" b="0">
                <a:solidFill>
                  <a:srgbClr val="B0C4CE"/>
                </a:solidFill>
                <a:latin typeface="Calibri"/>
              </a:rPr>
              <a:t>FBR  ·  How to read a coax hardline print  ·  Company Confidential</a:t>
            </a:r>
          </a:p>
        </p:txBody>
      </p:sp>
      <p:sp>
        <p:nvSpPr>
          <p:cNvPr id="11" name="TextBox 10"/>
          <p:cNvSpPr txBox="1"/>
          <p:nvPr/>
        </p:nvSpPr>
        <p:spPr>
          <a:xfrm>
            <a:off x="10424160" y="6583680"/>
            <a:ext cx="1508760" cy="237744"/>
          </a:xfrm>
          <a:prstGeom prst="rect">
            <a:avLst/>
          </a:prstGeom>
          <a:noFill/>
        </p:spPr>
        <p:txBody>
          <a:bodyPr wrap="square" anchor="ctr">
            <a:spAutoFit/>
          </a:bodyPr>
          <a:lstStyle/>
          <a:p>
            <a:pPr algn="r"/>
            <a:r>
              <a:rPr sz="1000" b="1">
                <a:solidFill>
                  <a:srgbClr val="FFFFFF"/>
                </a:solidFill>
                <a:latin typeface="Calibri"/>
              </a:rPr>
              <a:t>17</a:t>
            </a:r>
          </a:p>
        </p:txBody>
      </p:sp>
      <p:sp>
        <p:nvSpPr>
          <p:cNvPr id="13" name="Rectangle 12"/>
          <p:cNvSpPr/>
          <p:nvPr/>
        </p:nvSpPr>
        <p:spPr>
          <a:xfrm>
            <a:off x="8183879" y="1005840"/>
            <a:ext cx="3657600" cy="53035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8183879" y="1005840"/>
            <a:ext cx="91440" cy="530352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366760" y="1152144"/>
            <a:ext cx="3337560" cy="584775"/>
          </a:xfrm>
          <a:prstGeom prst="rect">
            <a:avLst/>
          </a:prstGeom>
          <a:noFill/>
        </p:spPr>
        <p:txBody>
          <a:bodyPr wrap="square" anchor="t">
            <a:spAutoFit/>
          </a:bodyPr>
          <a:lstStyle/>
          <a:p>
            <a:pPr algn="l"/>
            <a:r>
              <a:rPr lang="en-US" sz="1600" b="1" dirty="0">
                <a:solidFill>
                  <a:srgbClr val="0B1C28"/>
                </a:solidFill>
                <a:latin typeface="Calibri"/>
              </a:rPr>
              <a:t>Review the Network Evolution Excel Sheet</a:t>
            </a:r>
            <a:endParaRPr sz="1600" b="1" dirty="0">
              <a:solidFill>
                <a:srgbClr val="0B1C28"/>
              </a:solidFill>
              <a:latin typeface="Calibri"/>
            </a:endParaRPr>
          </a:p>
        </p:txBody>
      </p:sp>
      <p:sp>
        <p:nvSpPr>
          <p:cNvPr id="16" name="TextBox 15"/>
          <p:cNvSpPr txBox="1"/>
          <p:nvPr/>
        </p:nvSpPr>
        <p:spPr>
          <a:xfrm>
            <a:off x="8366760" y="1828800"/>
            <a:ext cx="3337560" cy="3323987"/>
          </a:xfrm>
          <a:prstGeom prst="rect">
            <a:avLst/>
          </a:prstGeom>
          <a:noFill/>
        </p:spPr>
        <p:txBody>
          <a:bodyPr wrap="square" anchor="t">
            <a:spAutoFit/>
          </a:bodyPr>
          <a:lstStyle/>
          <a:p>
            <a:pPr algn="l"/>
            <a:r>
              <a:rPr lang="en-US" sz="1400" dirty="0">
                <a:solidFill>
                  <a:srgbClr val="1A242C"/>
                </a:solidFill>
                <a:latin typeface="Calibri"/>
              </a:rPr>
              <a:t>This sheet will contain a list of all the assigned techs for that nights work and what work they were issued.</a:t>
            </a:r>
            <a:r>
              <a:rPr sz="1400" b="0" dirty="0">
                <a:solidFill>
                  <a:srgbClr val="1A242C"/>
                </a:solidFill>
                <a:latin typeface="Calibri"/>
              </a:rPr>
              <a:t>
1.  </a:t>
            </a:r>
            <a:r>
              <a:rPr lang="en-US" sz="1400" b="0" dirty="0">
                <a:solidFill>
                  <a:srgbClr val="1A242C"/>
                </a:solidFill>
                <a:latin typeface="Calibri"/>
              </a:rPr>
              <a:t>Format : NODE-AMPID (SOME MAY CONTAIN AN UNDERSCORE)</a:t>
            </a:r>
          </a:p>
          <a:p>
            <a:pPr algn="l"/>
            <a:r>
              <a:rPr sz="1400" b="0" dirty="0">
                <a:solidFill>
                  <a:srgbClr val="1A242C"/>
                </a:solidFill>
                <a:latin typeface="Calibri"/>
              </a:rPr>
              <a:t>
2.  </a:t>
            </a:r>
            <a:r>
              <a:rPr lang="en-US" sz="1400" b="0" dirty="0">
                <a:solidFill>
                  <a:srgbClr val="1A242C"/>
                </a:solidFill>
                <a:latin typeface="Calibri"/>
              </a:rPr>
              <a:t>You will take this ID and go to the map (AFTER PRINT) to find the Tag #</a:t>
            </a:r>
          </a:p>
          <a:p>
            <a:pPr algn="l"/>
            <a:r>
              <a:rPr sz="1400" b="0" dirty="0">
                <a:solidFill>
                  <a:srgbClr val="1A242C"/>
                </a:solidFill>
                <a:latin typeface="Calibri"/>
              </a:rPr>
              <a:t>
3.  </a:t>
            </a:r>
            <a:r>
              <a:rPr lang="en-US" sz="1400" b="0" dirty="0">
                <a:solidFill>
                  <a:srgbClr val="1A242C"/>
                </a:solidFill>
                <a:latin typeface="Calibri"/>
              </a:rPr>
              <a:t>Use the Tag # to find the location on the map and find the closest address.</a:t>
            </a:r>
          </a:p>
          <a:p>
            <a:pPr algn="l"/>
            <a:r>
              <a:rPr sz="1400" b="0" dirty="0">
                <a:solidFill>
                  <a:srgbClr val="1A242C"/>
                </a:solidFill>
                <a:latin typeface="Calibri"/>
              </a:rPr>
              <a:t>
4.  </a:t>
            </a:r>
            <a:r>
              <a:rPr lang="en-US" sz="1400" b="0" dirty="0">
                <a:solidFill>
                  <a:srgbClr val="1A242C"/>
                </a:solidFill>
                <a:latin typeface="Calibri"/>
              </a:rPr>
              <a:t>Enter the address in your work phone maps and head there!</a:t>
            </a:r>
            <a:endParaRPr sz="1400" b="0" dirty="0">
              <a:solidFill>
                <a:srgbClr val="1A242C"/>
              </a:solidFill>
              <a:latin typeface="Calibri"/>
            </a:endParaRPr>
          </a:p>
        </p:txBody>
      </p:sp>
      <p:pic>
        <p:nvPicPr>
          <p:cNvPr id="21" name="Picture 20">
            <a:extLst>
              <a:ext uri="{FF2B5EF4-FFF2-40B4-BE49-F238E27FC236}">
                <a16:creationId xmlns:a16="http://schemas.microsoft.com/office/drawing/2014/main" id="{9C47655A-0227-B4AC-A583-B11645B5CE84}"/>
              </a:ext>
            </a:extLst>
          </p:cNvPr>
          <p:cNvPicPr>
            <a:picLocks noChangeAspect="1"/>
          </p:cNvPicPr>
          <p:nvPr/>
        </p:nvPicPr>
        <p:blipFill>
          <a:blip r:embed="rId3"/>
          <a:stretch>
            <a:fillRect/>
          </a:stretch>
        </p:blipFill>
        <p:spPr>
          <a:xfrm>
            <a:off x="200582" y="2913387"/>
            <a:ext cx="7782715" cy="505286"/>
          </a:xfrm>
          <a:prstGeom prst="rect">
            <a:avLst/>
          </a:prstGeom>
        </p:spPr>
      </p:pic>
      <p:sp>
        <p:nvSpPr>
          <p:cNvPr id="23" name="Arrow: Down 22">
            <a:extLst>
              <a:ext uri="{FF2B5EF4-FFF2-40B4-BE49-F238E27FC236}">
                <a16:creationId xmlns:a16="http://schemas.microsoft.com/office/drawing/2014/main" id="{577F7ECE-064E-9C83-47F8-0E1EC1D29AD8}"/>
              </a:ext>
            </a:extLst>
          </p:cNvPr>
          <p:cNvSpPr/>
          <p:nvPr/>
        </p:nvSpPr>
        <p:spPr>
          <a:xfrm>
            <a:off x="7454153" y="2501907"/>
            <a:ext cx="331694" cy="35944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84124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841248"/>
            <a:ext cx="12191695" cy="6400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fbr-logo.png"/>
          <p:cNvPicPr>
            <a:picLocks noChangeAspect="1"/>
          </p:cNvPicPr>
          <p:nvPr/>
        </p:nvPicPr>
        <p:blipFill>
          <a:blip r:embed="rId2"/>
          <a:stretch>
            <a:fillRect/>
          </a:stretch>
        </p:blipFill>
        <p:spPr>
          <a:xfrm>
            <a:off x="201168" y="128016"/>
            <a:ext cx="585216" cy="585216"/>
          </a:xfrm>
          <a:prstGeom prst="rect">
            <a:avLst/>
          </a:prstGeom>
        </p:spPr>
      </p:pic>
      <p:sp>
        <p:nvSpPr>
          <p:cNvPr id="6" name="TextBox 5"/>
          <p:cNvSpPr txBox="1"/>
          <p:nvPr/>
        </p:nvSpPr>
        <p:spPr>
          <a:xfrm>
            <a:off x="932688" y="109728"/>
            <a:ext cx="9326880" cy="384048"/>
          </a:xfrm>
          <a:prstGeom prst="rect">
            <a:avLst/>
          </a:prstGeom>
          <a:noFill/>
        </p:spPr>
        <p:txBody>
          <a:bodyPr wrap="square" anchor="ctr">
            <a:spAutoFit/>
          </a:bodyPr>
          <a:lstStyle/>
          <a:p>
            <a:pPr algn="l"/>
            <a:r>
              <a:rPr sz="2200" b="1">
                <a:solidFill>
                  <a:srgbClr val="FFFFFF"/>
                </a:solidFill>
                <a:latin typeface="Calibri"/>
              </a:rPr>
              <a:t>Practice: same steps, different sample</a:t>
            </a:r>
          </a:p>
        </p:txBody>
      </p:sp>
      <p:sp>
        <p:nvSpPr>
          <p:cNvPr id="7" name="TextBox 6"/>
          <p:cNvSpPr txBox="1"/>
          <p:nvPr/>
        </p:nvSpPr>
        <p:spPr>
          <a:xfrm>
            <a:off x="932688" y="457200"/>
            <a:ext cx="9326880" cy="292608"/>
          </a:xfrm>
          <a:prstGeom prst="rect">
            <a:avLst/>
          </a:prstGeom>
          <a:noFill/>
        </p:spPr>
        <p:txBody>
          <a:bodyPr wrap="square" anchor="t">
            <a:spAutoFit/>
          </a:bodyPr>
          <a:lstStyle/>
          <a:p>
            <a:pPr algn="l"/>
            <a:r>
              <a:rPr sz="1100" b="0">
                <a:solidFill>
                  <a:srgbClr val="00AEEF"/>
                </a:solidFill>
                <a:latin typeface="Calibri"/>
              </a:rPr>
              <a:t>PRACTICE</a:t>
            </a:r>
          </a:p>
        </p:txBody>
      </p:sp>
      <p:sp>
        <p:nvSpPr>
          <p:cNvPr id="8" name="TextBox 7"/>
          <p:cNvSpPr txBox="1"/>
          <p:nvPr/>
        </p:nvSpPr>
        <p:spPr>
          <a:xfrm>
            <a:off x="10424160" y="256032"/>
            <a:ext cx="1554480" cy="365760"/>
          </a:xfrm>
          <a:prstGeom prst="rect">
            <a:avLst/>
          </a:prstGeom>
          <a:noFill/>
        </p:spPr>
        <p:txBody>
          <a:bodyPr wrap="square" anchor="t">
            <a:spAutoFit/>
          </a:bodyPr>
          <a:lstStyle/>
          <a:p>
            <a:pPr algn="r"/>
            <a:r>
              <a:rPr sz="1000" b="1">
                <a:solidFill>
                  <a:srgbClr val="00AEEF"/>
                </a:solidFill>
                <a:latin typeface="Calibri"/>
              </a:rPr>
              <a:t>INTERNAL TRAINING</a:t>
            </a:r>
          </a:p>
        </p:txBody>
      </p:sp>
      <p:sp>
        <p:nvSpPr>
          <p:cNvPr id="9" name="Rectangle 8"/>
          <p:cNvSpPr/>
          <p:nvPr/>
        </p:nvSpPr>
        <p:spPr>
          <a:xfrm>
            <a:off x="0" y="6565392"/>
            <a:ext cx="12191695" cy="29260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256032" y="6583680"/>
            <a:ext cx="8686800" cy="237744"/>
          </a:xfrm>
          <a:prstGeom prst="rect">
            <a:avLst/>
          </a:prstGeom>
          <a:noFill/>
        </p:spPr>
        <p:txBody>
          <a:bodyPr wrap="square" anchor="t">
            <a:spAutoFit/>
          </a:bodyPr>
          <a:lstStyle/>
          <a:p>
            <a:pPr algn="r"/>
            <a:r>
              <a:rPr sz="1000" b="0">
                <a:solidFill>
                  <a:srgbClr val="B0C4CE"/>
                </a:solidFill>
                <a:latin typeface="Calibri"/>
              </a:rPr>
              <a:t>FBR  ·  How to read a coax hardline print  ·  Company Confidential</a:t>
            </a:r>
          </a:p>
        </p:txBody>
      </p:sp>
      <p:sp>
        <p:nvSpPr>
          <p:cNvPr id="11" name="TextBox 10"/>
          <p:cNvSpPr txBox="1"/>
          <p:nvPr/>
        </p:nvSpPr>
        <p:spPr>
          <a:xfrm>
            <a:off x="10424160" y="6583680"/>
            <a:ext cx="1508760" cy="237744"/>
          </a:xfrm>
          <a:prstGeom prst="rect">
            <a:avLst/>
          </a:prstGeom>
          <a:noFill/>
        </p:spPr>
        <p:txBody>
          <a:bodyPr wrap="square" anchor="ctr">
            <a:spAutoFit/>
          </a:bodyPr>
          <a:lstStyle/>
          <a:p>
            <a:pPr algn="r"/>
            <a:r>
              <a:rPr sz="1000" b="1">
                <a:solidFill>
                  <a:srgbClr val="FFFFFF"/>
                </a:solidFill>
                <a:latin typeface="Calibri"/>
              </a:rPr>
              <a:t>18</a:t>
            </a:r>
          </a:p>
        </p:txBody>
      </p:sp>
      <p:pic>
        <p:nvPicPr>
          <p:cNvPr id="12" name="Picture 11" descr="am071_overview.jpg"/>
          <p:cNvPicPr>
            <a:picLocks noChangeAspect="1"/>
          </p:cNvPicPr>
          <p:nvPr/>
        </p:nvPicPr>
        <p:blipFill>
          <a:blip r:embed="rId3"/>
          <a:stretch>
            <a:fillRect/>
          </a:stretch>
        </p:blipFill>
        <p:spPr>
          <a:xfrm>
            <a:off x="1589359" y="1005840"/>
            <a:ext cx="4099905" cy="5303520"/>
          </a:xfrm>
          <a:prstGeom prst="rect">
            <a:avLst/>
          </a:prstGeom>
        </p:spPr>
      </p:pic>
      <p:sp>
        <p:nvSpPr>
          <p:cNvPr id="13" name="Rectangle 12"/>
          <p:cNvSpPr/>
          <p:nvPr/>
        </p:nvSpPr>
        <p:spPr>
          <a:xfrm>
            <a:off x="7178040" y="1005840"/>
            <a:ext cx="4663440" cy="53035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7178040" y="1005840"/>
            <a:ext cx="91440" cy="530352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7360920" y="1152144"/>
            <a:ext cx="4343400" cy="457200"/>
          </a:xfrm>
          <a:prstGeom prst="rect">
            <a:avLst/>
          </a:prstGeom>
          <a:noFill/>
        </p:spPr>
        <p:txBody>
          <a:bodyPr wrap="square" anchor="t">
            <a:spAutoFit/>
          </a:bodyPr>
          <a:lstStyle/>
          <a:p>
            <a:pPr algn="l"/>
            <a:r>
              <a:rPr sz="1600" b="1">
                <a:solidFill>
                  <a:srgbClr val="0B1C28"/>
                </a:solidFill>
                <a:latin typeface="Calibri"/>
              </a:rPr>
              <a:t>What to mark</a:t>
            </a:r>
          </a:p>
        </p:txBody>
      </p:sp>
      <p:sp>
        <p:nvSpPr>
          <p:cNvPr id="16" name="TextBox 15"/>
          <p:cNvSpPr txBox="1"/>
          <p:nvPr/>
        </p:nvSpPr>
        <p:spPr>
          <a:xfrm>
            <a:off x="7360920" y="1700784"/>
            <a:ext cx="4343400" cy="4297680"/>
          </a:xfrm>
          <a:prstGeom prst="rect">
            <a:avLst/>
          </a:prstGeom>
          <a:noFill/>
        </p:spPr>
        <p:txBody>
          <a:bodyPr wrap="square" anchor="t">
            <a:spAutoFit/>
          </a:bodyPr>
          <a:lstStyle/>
          <a:p>
            <a:pPr algn="l"/>
            <a:r>
              <a:rPr sz="1400" b="0">
                <a:solidFill>
                  <a:srgbClr val="1A242C"/>
                </a:solidFill>
                <a:latin typeface="Calibri"/>
              </a:rPr>
              <a:t>This sample has a different layout, different streets, and work that belongs to more than one crew.
Mark:
•  A node boundary / “leave it” note
•  One assigned device and its house number
•  One note that is not your work
If you can tell “mine” from “not mine” on a busy print, you’re reading it right.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84124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841248"/>
            <a:ext cx="12191695" cy="6400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fbr-logo.png"/>
          <p:cNvPicPr>
            <a:picLocks noChangeAspect="1"/>
          </p:cNvPicPr>
          <p:nvPr/>
        </p:nvPicPr>
        <p:blipFill>
          <a:blip r:embed="rId2"/>
          <a:stretch>
            <a:fillRect/>
          </a:stretch>
        </p:blipFill>
        <p:spPr>
          <a:xfrm>
            <a:off x="201168" y="128016"/>
            <a:ext cx="585216" cy="585216"/>
          </a:xfrm>
          <a:prstGeom prst="rect">
            <a:avLst/>
          </a:prstGeom>
        </p:spPr>
      </p:pic>
      <p:sp>
        <p:nvSpPr>
          <p:cNvPr id="6" name="TextBox 5"/>
          <p:cNvSpPr txBox="1"/>
          <p:nvPr/>
        </p:nvSpPr>
        <p:spPr>
          <a:xfrm>
            <a:off x="932688" y="109728"/>
            <a:ext cx="9326880" cy="384048"/>
          </a:xfrm>
          <a:prstGeom prst="rect">
            <a:avLst/>
          </a:prstGeom>
          <a:noFill/>
        </p:spPr>
        <p:txBody>
          <a:bodyPr wrap="square" anchor="ctr">
            <a:spAutoFit/>
          </a:bodyPr>
          <a:lstStyle/>
          <a:p>
            <a:pPr algn="l"/>
            <a:r>
              <a:rPr sz="2200" b="1">
                <a:solidFill>
                  <a:srgbClr val="FFFFFF"/>
                </a:solidFill>
                <a:latin typeface="Calibri"/>
              </a:rPr>
              <a:t>Where people get it wrong</a:t>
            </a:r>
          </a:p>
        </p:txBody>
      </p:sp>
      <p:sp>
        <p:nvSpPr>
          <p:cNvPr id="7" name="TextBox 6"/>
          <p:cNvSpPr txBox="1"/>
          <p:nvPr/>
        </p:nvSpPr>
        <p:spPr>
          <a:xfrm>
            <a:off x="932688" y="457200"/>
            <a:ext cx="9326880" cy="292608"/>
          </a:xfrm>
          <a:prstGeom prst="rect">
            <a:avLst/>
          </a:prstGeom>
          <a:noFill/>
        </p:spPr>
        <p:txBody>
          <a:bodyPr wrap="square" anchor="t">
            <a:spAutoFit/>
          </a:bodyPr>
          <a:lstStyle/>
          <a:p>
            <a:pPr algn="l"/>
            <a:r>
              <a:rPr sz="1100" b="0">
                <a:solidFill>
                  <a:srgbClr val="00AEEF"/>
                </a:solidFill>
                <a:latin typeface="Calibri"/>
              </a:rPr>
              <a:t>TUTORIAL</a:t>
            </a:r>
          </a:p>
        </p:txBody>
      </p:sp>
      <p:sp>
        <p:nvSpPr>
          <p:cNvPr id="8" name="TextBox 7"/>
          <p:cNvSpPr txBox="1"/>
          <p:nvPr/>
        </p:nvSpPr>
        <p:spPr>
          <a:xfrm>
            <a:off x="10424160" y="256032"/>
            <a:ext cx="1554480" cy="365760"/>
          </a:xfrm>
          <a:prstGeom prst="rect">
            <a:avLst/>
          </a:prstGeom>
          <a:noFill/>
        </p:spPr>
        <p:txBody>
          <a:bodyPr wrap="square" anchor="t">
            <a:spAutoFit/>
          </a:bodyPr>
          <a:lstStyle/>
          <a:p>
            <a:pPr algn="r"/>
            <a:r>
              <a:rPr sz="1000" b="1">
                <a:solidFill>
                  <a:srgbClr val="00AEEF"/>
                </a:solidFill>
                <a:latin typeface="Calibri"/>
              </a:rPr>
              <a:t>INTERNAL TRAINING</a:t>
            </a:r>
          </a:p>
        </p:txBody>
      </p:sp>
      <p:sp>
        <p:nvSpPr>
          <p:cNvPr id="9" name="Rectangle 8"/>
          <p:cNvSpPr/>
          <p:nvPr/>
        </p:nvSpPr>
        <p:spPr>
          <a:xfrm>
            <a:off x="0" y="6565392"/>
            <a:ext cx="12191695" cy="29260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256032" y="6583680"/>
            <a:ext cx="8686800" cy="237744"/>
          </a:xfrm>
          <a:prstGeom prst="rect">
            <a:avLst/>
          </a:prstGeom>
          <a:noFill/>
        </p:spPr>
        <p:txBody>
          <a:bodyPr wrap="square" anchor="t">
            <a:spAutoFit/>
          </a:bodyPr>
          <a:lstStyle/>
          <a:p>
            <a:pPr algn="r"/>
            <a:r>
              <a:rPr sz="1000" b="0">
                <a:solidFill>
                  <a:srgbClr val="B0C4CE"/>
                </a:solidFill>
                <a:latin typeface="Calibri"/>
              </a:rPr>
              <a:t>FBR  ·  How to read a coax hardline print  ·  Company Confidential</a:t>
            </a:r>
          </a:p>
        </p:txBody>
      </p:sp>
      <p:sp>
        <p:nvSpPr>
          <p:cNvPr id="11" name="TextBox 10"/>
          <p:cNvSpPr txBox="1"/>
          <p:nvPr/>
        </p:nvSpPr>
        <p:spPr>
          <a:xfrm>
            <a:off x="10424160" y="6583680"/>
            <a:ext cx="1508760" cy="237744"/>
          </a:xfrm>
          <a:prstGeom prst="rect">
            <a:avLst/>
          </a:prstGeom>
          <a:noFill/>
        </p:spPr>
        <p:txBody>
          <a:bodyPr wrap="square" anchor="ctr">
            <a:spAutoFit/>
          </a:bodyPr>
          <a:lstStyle/>
          <a:p>
            <a:pPr algn="r"/>
            <a:r>
              <a:rPr sz="1000" b="1">
                <a:solidFill>
                  <a:srgbClr val="FFFFFF"/>
                </a:solidFill>
                <a:latin typeface="Calibri"/>
              </a:rPr>
              <a:t>19</a:t>
            </a:r>
          </a:p>
        </p:txBody>
      </p:sp>
      <p:sp>
        <p:nvSpPr>
          <p:cNvPr id="12" name="Rectangle 11"/>
          <p:cNvSpPr/>
          <p:nvPr/>
        </p:nvSpPr>
        <p:spPr>
          <a:xfrm>
            <a:off x="320040" y="1078992"/>
            <a:ext cx="5742432" cy="155448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320040" y="1078992"/>
            <a:ext cx="91440" cy="1554480"/>
          </a:xfrm>
          <a:prstGeom prst="rect">
            <a:avLst/>
          </a:prstGeom>
          <a:solidFill>
            <a:srgbClr val="C41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576072" y="1225296"/>
            <a:ext cx="5303520" cy="365760"/>
          </a:xfrm>
          <a:prstGeom prst="rect">
            <a:avLst/>
          </a:prstGeom>
          <a:noFill/>
        </p:spPr>
        <p:txBody>
          <a:bodyPr wrap="square" anchor="t">
            <a:spAutoFit/>
          </a:bodyPr>
          <a:lstStyle/>
          <a:p>
            <a:pPr algn="l"/>
            <a:r>
              <a:rPr sz="1500" b="1">
                <a:solidFill>
                  <a:srgbClr val="C41E3A"/>
                </a:solidFill>
                <a:latin typeface="Calibri"/>
              </a:rPr>
              <a:t>Starting in the middle of the map</a:t>
            </a:r>
          </a:p>
        </p:txBody>
      </p:sp>
      <p:sp>
        <p:nvSpPr>
          <p:cNvPr id="15" name="TextBox 14"/>
          <p:cNvSpPr txBox="1"/>
          <p:nvPr/>
        </p:nvSpPr>
        <p:spPr>
          <a:xfrm>
            <a:off x="576072" y="1627632"/>
            <a:ext cx="5303520" cy="841248"/>
          </a:xfrm>
          <a:prstGeom prst="rect">
            <a:avLst/>
          </a:prstGeom>
          <a:noFill/>
        </p:spPr>
        <p:txBody>
          <a:bodyPr wrap="square" anchor="t">
            <a:spAutoFit/>
          </a:bodyPr>
          <a:lstStyle/>
          <a:p>
            <a:pPr algn="l"/>
            <a:r>
              <a:rPr sz="1400" b="0">
                <a:solidFill>
                  <a:srgbClr val="1A242C"/>
                </a:solidFill>
                <a:latin typeface="Calibri"/>
              </a:rPr>
              <a:t>Open the assignment first. If you don’t know tonight’s IDs, the streets won’t help you.</a:t>
            </a:r>
          </a:p>
        </p:txBody>
      </p:sp>
      <p:sp>
        <p:nvSpPr>
          <p:cNvPr id="16" name="Rectangle 15"/>
          <p:cNvSpPr/>
          <p:nvPr/>
        </p:nvSpPr>
        <p:spPr>
          <a:xfrm>
            <a:off x="6245352" y="1078992"/>
            <a:ext cx="5742432" cy="155448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6245352" y="1078992"/>
            <a:ext cx="91440" cy="1554480"/>
          </a:xfrm>
          <a:prstGeom prst="rect">
            <a:avLst/>
          </a:prstGeom>
          <a:solidFill>
            <a:srgbClr val="C41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501384" y="1225296"/>
            <a:ext cx="5303520" cy="365760"/>
          </a:xfrm>
          <a:prstGeom prst="rect">
            <a:avLst/>
          </a:prstGeom>
          <a:noFill/>
        </p:spPr>
        <p:txBody>
          <a:bodyPr wrap="square" anchor="t">
            <a:spAutoFit/>
          </a:bodyPr>
          <a:lstStyle/>
          <a:p>
            <a:pPr algn="l"/>
            <a:r>
              <a:rPr sz="1500" b="1">
                <a:solidFill>
                  <a:srgbClr val="C41E3A"/>
                </a:solidFill>
                <a:latin typeface="Calibri"/>
              </a:rPr>
              <a:t>Wrong print</a:t>
            </a:r>
          </a:p>
        </p:txBody>
      </p:sp>
      <p:sp>
        <p:nvSpPr>
          <p:cNvPr id="19" name="TextBox 18"/>
          <p:cNvSpPr txBox="1"/>
          <p:nvPr/>
        </p:nvSpPr>
        <p:spPr>
          <a:xfrm>
            <a:off x="6501384" y="1627632"/>
            <a:ext cx="5303520" cy="841248"/>
          </a:xfrm>
          <a:prstGeom prst="rect">
            <a:avLst/>
          </a:prstGeom>
          <a:noFill/>
        </p:spPr>
        <p:txBody>
          <a:bodyPr wrap="square" anchor="t">
            <a:spAutoFit/>
          </a:bodyPr>
          <a:lstStyle/>
          <a:p>
            <a:pPr algn="l"/>
            <a:r>
              <a:rPr sz="1400" b="0">
                <a:solidFill>
                  <a:srgbClr val="1A242C"/>
                </a:solidFill>
                <a:latin typeface="Calibri"/>
              </a:rPr>
              <a:t>The file on the tablet isn’t automatically tonight’s node. Confirm the node on the print matches the sheet.</a:t>
            </a:r>
          </a:p>
        </p:txBody>
      </p:sp>
      <p:sp>
        <p:nvSpPr>
          <p:cNvPr id="20" name="Rectangle 19"/>
          <p:cNvSpPr/>
          <p:nvPr/>
        </p:nvSpPr>
        <p:spPr>
          <a:xfrm>
            <a:off x="320040" y="2770632"/>
            <a:ext cx="5742432" cy="155448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320040" y="2770632"/>
            <a:ext cx="91440" cy="1554480"/>
          </a:xfrm>
          <a:prstGeom prst="rect">
            <a:avLst/>
          </a:prstGeom>
          <a:solidFill>
            <a:srgbClr val="C41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576072" y="2916936"/>
            <a:ext cx="5303520" cy="365760"/>
          </a:xfrm>
          <a:prstGeom prst="rect">
            <a:avLst/>
          </a:prstGeom>
          <a:noFill/>
        </p:spPr>
        <p:txBody>
          <a:bodyPr wrap="square" anchor="t">
            <a:spAutoFit/>
          </a:bodyPr>
          <a:lstStyle/>
          <a:p>
            <a:pPr algn="l"/>
            <a:r>
              <a:rPr sz="1500" b="1">
                <a:solidFill>
                  <a:srgbClr val="C41E3A"/>
                </a:solidFill>
                <a:latin typeface="Calibri"/>
              </a:rPr>
              <a:t>Treating a tap value as an address</a:t>
            </a:r>
          </a:p>
        </p:txBody>
      </p:sp>
      <p:sp>
        <p:nvSpPr>
          <p:cNvPr id="23" name="TextBox 22"/>
          <p:cNvSpPr txBox="1"/>
          <p:nvPr/>
        </p:nvSpPr>
        <p:spPr>
          <a:xfrm>
            <a:off x="576072" y="3319272"/>
            <a:ext cx="5303520" cy="841248"/>
          </a:xfrm>
          <a:prstGeom prst="rect">
            <a:avLst/>
          </a:prstGeom>
          <a:noFill/>
        </p:spPr>
        <p:txBody>
          <a:bodyPr wrap="square" anchor="t">
            <a:spAutoFit/>
          </a:bodyPr>
          <a:lstStyle/>
          <a:p>
            <a:pPr algn="l"/>
            <a:r>
              <a:rPr sz="1400" b="0">
                <a:solidFill>
                  <a:srgbClr val="1A242C"/>
                </a:solidFill>
                <a:latin typeface="Calibri"/>
              </a:rPr>
              <a:t>The circle is not the house. The gray number in the lot is where you park.</a:t>
            </a:r>
          </a:p>
        </p:txBody>
      </p:sp>
      <p:sp>
        <p:nvSpPr>
          <p:cNvPr id="24" name="Rectangle 23"/>
          <p:cNvSpPr/>
          <p:nvPr/>
        </p:nvSpPr>
        <p:spPr>
          <a:xfrm>
            <a:off x="6245352" y="2770632"/>
            <a:ext cx="5742432" cy="155448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6245352" y="2770632"/>
            <a:ext cx="91440" cy="1554480"/>
          </a:xfrm>
          <a:prstGeom prst="rect">
            <a:avLst/>
          </a:prstGeom>
          <a:solidFill>
            <a:srgbClr val="C41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6501384" y="2916936"/>
            <a:ext cx="5303520" cy="365760"/>
          </a:xfrm>
          <a:prstGeom prst="rect">
            <a:avLst/>
          </a:prstGeom>
          <a:noFill/>
        </p:spPr>
        <p:txBody>
          <a:bodyPr wrap="square" anchor="t">
            <a:spAutoFit/>
          </a:bodyPr>
          <a:lstStyle/>
          <a:p>
            <a:pPr algn="l"/>
            <a:r>
              <a:rPr sz="1500" b="1">
                <a:solidFill>
                  <a:srgbClr val="C41E3A"/>
                </a:solidFill>
                <a:latin typeface="Calibri"/>
              </a:rPr>
              <a:t>Working another crew’s devices</a:t>
            </a:r>
          </a:p>
        </p:txBody>
      </p:sp>
      <p:sp>
        <p:nvSpPr>
          <p:cNvPr id="27" name="TextBox 26"/>
          <p:cNvSpPr txBox="1"/>
          <p:nvPr/>
        </p:nvSpPr>
        <p:spPr>
          <a:xfrm>
            <a:off x="6501384" y="3319272"/>
            <a:ext cx="5303520" cy="841248"/>
          </a:xfrm>
          <a:prstGeom prst="rect">
            <a:avLst/>
          </a:prstGeom>
          <a:noFill/>
        </p:spPr>
        <p:txBody>
          <a:bodyPr wrap="square" anchor="t">
            <a:spAutoFit/>
          </a:bodyPr>
          <a:lstStyle/>
          <a:p>
            <a:pPr algn="l"/>
            <a:r>
              <a:rPr sz="1400" b="0">
                <a:solidFill>
                  <a:srgbClr val="1A242C"/>
                </a:solidFill>
                <a:latin typeface="Calibri"/>
              </a:rPr>
              <a:t>A print can be covered in work letters. Yours are the ones on your list.</a:t>
            </a:r>
          </a:p>
        </p:txBody>
      </p:sp>
      <p:sp>
        <p:nvSpPr>
          <p:cNvPr id="28" name="Rectangle 27"/>
          <p:cNvSpPr/>
          <p:nvPr/>
        </p:nvSpPr>
        <p:spPr>
          <a:xfrm>
            <a:off x="320040" y="4462272"/>
            <a:ext cx="5742432" cy="155448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ectangle 28"/>
          <p:cNvSpPr/>
          <p:nvPr/>
        </p:nvSpPr>
        <p:spPr>
          <a:xfrm>
            <a:off x="320040" y="4462272"/>
            <a:ext cx="91440" cy="1554480"/>
          </a:xfrm>
          <a:prstGeom prst="rect">
            <a:avLst/>
          </a:prstGeom>
          <a:solidFill>
            <a:srgbClr val="C41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576072" y="4608576"/>
            <a:ext cx="5303520" cy="365760"/>
          </a:xfrm>
          <a:prstGeom prst="rect">
            <a:avLst/>
          </a:prstGeom>
          <a:noFill/>
        </p:spPr>
        <p:txBody>
          <a:bodyPr wrap="square" anchor="t">
            <a:spAutoFit/>
          </a:bodyPr>
          <a:lstStyle/>
          <a:p>
            <a:pPr algn="l"/>
            <a:r>
              <a:rPr sz="1500" b="1">
                <a:solidFill>
                  <a:srgbClr val="C41E3A"/>
                </a:solidFill>
                <a:latin typeface="Calibri"/>
              </a:rPr>
              <a:t>Ignoring a leave-it note</a:t>
            </a:r>
          </a:p>
        </p:txBody>
      </p:sp>
      <p:sp>
        <p:nvSpPr>
          <p:cNvPr id="31" name="TextBox 30"/>
          <p:cNvSpPr txBox="1"/>
          <p:nvPr/>
        </p:nvSpPr>
        <p:spPr>
          <a:xfrm>
            <a:off x="576072" y="5010912"/>
            <a:ext cx="5303520" cy="841248"/>
          </a:xfrm>
          <a:prstGeom prst="rect">
            <a:avLst/>
          </a:prstGeom>
          <a:noFill/>
        </p:spPr>
        <p:txBody>
          <a:bodyPr wrap="square" anchor="t">
            <a:spAutoFit/>
          </a:bodyPr>
          <a:lstStyle/>
          <a:p>
            <a:pPr algn="l"/>
            <a:r>
              <a:rPr sz="1400" b="0">
                <a:solidFill>
                  <a:srgbClr val="1A242C"/>
                </a:solidFill>
                <a:latin typeface="Calibri"/>
              </a:rPr>
              <a:t>Another node, already complete, or past a boundary — don’t reopen it.</a:t>
            </a:r>
          </a:p>
        </p:txBody>
      </p:sp>
      <p:sp>
        <p:nvSpPr>
          <p:cNvPr id="32" name="Rectangle 31"/>
          <p:cNvSpPr/>
          <p:nvPr/>
        </p:nvSpPr>
        <p:spPr>
          <a:xfrm>
            <a:off x="6245352" y="4462272"/>
            <a:ext cx="5742432" cy="155448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ectangle 32"/>
          <p:cNvSpPr/>
          <p:nvPr/>
        </p:nvSpPr>
        <p:spPr>
          <a:xfrm>
            <a:off x="6245352" y="4462272"/>
            <a:ext cx="91440" cy="1554480"/>
          </a:xfrm>
          <a:prstGeom prst="rect">
            <a:avLst/>
          </a:prstGeom>
          <a:solidFill>
            <a:srgbClr val="C41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6501384" y="4608576"/>
            <a:ext cx="5303520" cy="365760"/>
          </a:xfrm>
          <a:prstGeom prst="rect">
            <a:avLst/>
          </a:prstGeom>
          <a:noFill/>
        </p:spPr>
        <p:txBody>
          <a:bodyPr wrap="square" anchor="t">
            <a:spAutoFit/>
          </a:bodyPr>
          <a:lstStyle/>
          <a:p>
            <a:pPr algn="l"/>
            <a:r>
              <a:rPr sz="1500" b="1">
                <a:solidFill>
                  <a:srgbClr val="C41E3A"/>
                </a:solidFill>
                <a:latin typeface="Calibri"/>
              </a:rPr>
              <a:t>Assuming last night’s setup</a:t>
            </a:r>
          </a:p>
        </p:txBody>
      </p:sp>
      <p:sp>
        <p:nvSpPr>
          <p:cNvPr id="35" name="TextBox 34"/>
          <p:cNvSpPr txBox="1"/>
          <p:nvPr/>
        </p:nvSpPr>
        <p:spPr>
          <a:xfrm>
            <a:off x="6501384" y="5010912"/>
            <a:ext cx="5303520" cy="841248"/>
          </a:xfrm>
          <a:prstGeom prst="rect">
            <a:avLst/>
          </a:prstGeom>
          <a:noFill/>
        </p:spPr>
        <p:txBody>
          <a:bodyPr wrap="square" anchor="t">
            <a:spAutoFit/>
          </a:bodyPr>
          <a:lstStyle/>
          <a:p>
            <a:pPr algn="l"/>
            <a:r>
              <a:rPr sz="1400" b="0">
                <a:solidFill>
                  <a:srgbClr val="1A242C"/>
                </a:solidFill>
                <a:latin typeface="Calibri"/>
              </a:rPr>
              <a:t>Not every job is the same amp or the same market. Read this job. Auto-balance when that’s what you were given.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84124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841248"/>
            <a:ext cx="12191695" cy="6400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fbr-logo.png"/>
          <p:cNvPicPr>
            <a:picLocks noChangeAspect="1"/>
          </p:cNvPicPr>
          <p:nvPr/>
        </p:nvPicPr>
        <p:blipFill>
          <a:blip r:embed="rId2"/>
          <a:stretch>
            <a:fillRect/>
          </a:stretch>
        </p:blipFill>
        <p:spPr>
          <a:xfrm>
            <a:off x="201168" y="128016"/>
            <a:ext cx="585216" cy="585216"/>
          </a:xfrm>
          <a:prstGeom prst="rect">
            <a:avLst/>
          </a:prstGeom>
        </p:spPr>
      </p:pic>
      <p:sp>
        <p:nvSpPr>
          <p:cNvPr id="6" name="TextBox 5"/>
          <p:cNvSpPr txBox="1"/>
          <p:nvPr/>
        </p:nvSpPr>
        <p:spPr>
          <a:xfrm>
            <a:off x="932688" y="109728"/>
            <a:ext cx="9326880" cy="384048"/>
          </a:xfrm>
          <a:prstGeom prst="rect">
            <a:avLst/>
          </a:prstGeom>
          <a:noFill/>
        </p:spPr>
        <p:txBody>
          <a:bodyPr wrap="square" anchor="ctr">
            <a:spAutoFit/>
          </a:bodyPr>
          <a:lstStyle/>
          <a:p>
            <a:pPr algn="l"/>
            <a:r>
              <a:rPr sz="2200" b="1">
                <a:solidFill>
                  <a:srgbClr val="FFFFFF"/>
                </a:solidFill>
                <a:latin typeface="Calibri"/>
              </a:rPr>
              <a:t>Quick reference</a:t>
            </a:r>
          </a:p>
        </p:txBody>
      </p:sp>
      <p:sp>
        <p:nvSpPr>
          <p:cNvPr id="7" name="TextBox 6"/>
          <p:cNvSpPr txBox="1"/>
          <p:nvPr/>
        </p:nvSpPr>
        <p:spPr>
          <a:xfrm>
            <a:off x="932688" y="457200"/>
            <a:ext cx="9326880" cy="292608"/>
          </a:xfrm>
          <a:prstGeom prst="rect">
            <a:avLst/>
          </a:prstGeom>
          <a:noFill/>
        </p:spPr>
        <p:txBody>
          <a:bodyPr wrap="square" anchor="t">
            <a:spAutoFit/>
          </a:bodyPr>
          <a:lstStyle/>
          <a:p>
            <a:pPr algn="l"/>
            <a:r>
              <a:rPr sz="1100" b="0">
                <a:solidFill>
                  <a:srgbClr val="00AEEF"/>
                </a:solidFill>
                <a:latin typeface="Calibri"/>
              </a:rPr>
              <a:t>KEEP THIS SLIDE</a:t>
            </a:r>
          </a:p>
        </p:txBody>
      </p:sp>
      <p:sp>
        <p:nvSpPr>
          <p:cNvPr id="8" name="TextBox 7"/>
          <p:cNvSpPr txBox="1"/>
          <p:nvPr/>
        </p:nvSpPr>
        <p:spPr>
          <a:xfrm>
            <a:off x="10424160" y="256032"/>
            <a:ext cx="1554480" cy="365760"/>
          </a:xfrm>
          <a:prstGeom prst="rect">
            <a:avLst/>
          </a:prstGeom>
          <a:noFill/>
        </p:spPr>
        <p:txBody>
          <a:bodyPr wrap="square" anchor="t">
            <a:spAutoFit/>
          </a:bodyPr>
          <a:lstStyle/>
          <a:p>
            <a:pPr algn="r"/>
            <a:r>
              <a:rPr sz="1000" b="1">
                <a:solidFill>
                  <a:srgbClr val="00AEEF"/>
                </a:solidFill>
                <a:latin typeface="Calibri"/>
              </a:rPr>
              <a:t>INTERNAL TRAINING</a:t>
            </a:r>
          </a:p>
        </p:txBody>
      </p:sp>
      <p:sp>
        <p:nvSpPr>
          <p:cNvPr id="9" name="Rectangle 8"/>
          <p:cNvSpPr/>
          <p:nvPr/>
        </p:nvSpPr>
        <p:spPr>
          <a:xfrm>
            <a:off x="0" y="6565392"/>
            <a:ext cx="12191695" cy="29260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256032" y="6583680"/>
            <a:ext cx="8686800" cy="237744"/>
          </a:xfrm>
          <a:prstGeom prst="rect">
            <a:avLst/>
          </a:prstGeom>
          <a:noFill/>
        </p:spPr>
        <p:txBody>
          <a:bodyPr wrap="square" anchor="t">
            <a:spAutoFit/>
          </a:bodyPr>
          <a:lstStyle/>
          <a:p>
            <a:pPr algn="r"/>
            <a:r>
              <a:rPr sz="1000" b="0">
                <a:solidFill>
                  <a:srgbClr val="B0C4CE"/>
                </a:solidFill>
                <a:latin typeface="Calibri"/>
              </a:rPr>
              <a:t>FBR  ·  How to read a coax hardline print  ·  Company Confidential</a:t>
            </a:r>
          </a:p>
        </p:txBody>
      </p:sp>
      <p:sp>
        <p:nvSpPr>
          <p:cNvPr id="11" name="TextBox 10"/>
          <p:cNvSpPr txBox="1"/>
          <p:nvPr/>
        </p:nvSpPr>
        <p:spPr>
          <a:xfrm>
            <a:off x="10424160" y="6583680"/>
            <a:ext cx="1508760" cy="237744"/>
          </a:xfrm>
          <a:prstGeom prst="rect">
            <a:avLst/>
          </a:prstGeom>
          <a:noFill/>
        </p:spPr>
        <p:txBody>
          <a:bodyPr wrap="square" anchor="ctr">
            <a:spAutoFit/>
          </a:bodyPr>
          <a:lstStyle/>
          <a:p>
            <a:pPr algn="r"/>
            <a:r>
              <a:rPr sz="1000" b="1">
                <a:solidFill>
                  <a:srgbClr val="FFFFFF"/>
                </a:solidFill>
                <a:latin typeface="Calibri"/>
              </a:rPr>
              <a:t>20</a:t>
            </a:r>
          </a:p>
        </p:txBody>
      </p:sp>
      <p:sp>
        <p:nvSpPr>
          <p:cNvPr id="12" name="Rectangle 11"/>
          <p:cNvSpPr/>
          <p:nvPr/>
        </p:nvSpPr>
        <p:spPr>
          <a:xfrm>
            <a:off x="292608" y="1078992"/>
            <a:ext cx="1847088" cy="74980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292608" y="1078992"/>
            <a:ext cx="384048" cy="749808"/>
          </a:xfrm>
          <a:prstGeom prst="rect">
            <a:avLst/>
          </a:prstGeom>
          <a:noFill/>
        </p:spPr>
        <p:txBody>
          <a:bodyPr wrap="square" anchor="ctr">
            <a:spAutoFit/>
          </a:bodyPr>
          <a:lstStyle/>
          <a:p>
            <a:pPr algn="ctr"/>
            <a:r>
              <a:rPr sz="1600" b="1">
                <a:solidFill>
                  <a:srgbClr val="00AEEF"/>
                </a:solidFill>
                <a:latin typeface="Calibri"/>
              </a:rPr>
              <a:t>1</a:t>
            </a:r>
          </a:p>
        </p:txBody>
      </p:sp>
      <p:sp>
        <p:nvSpPr>
          <p:cNvPr id="14" name="TextBox 13"/>
          <p:cNvSpPr txBox="1"/>
          <p:nvPr/>
        </p:nvSpPr>
        <p:spPr>
          <a:xfrm>
            <a:off x="640080" y="1078992"/>
            <a:ext cx="1444752" cy="749808"/>
          </a:xfrm>
          <a:prstGeom prst="rect">
            <a:avLst/>
          </a:prstGeom>
          <a:noFill/>
        </p:spPr>
        <p:txBody>
          <a:bodyPr wrap="square" anchor="ctr">
            <a:spAutoFit/>
          </a:bodyPr>
          <a:lstStyle/>
          <a:p>
            <a:pPr algn="l"/>
            <a:r>
              <a:rPr sz="1300" b="1">
                <a:solidFill>
                  <a:srgbClr val="FFFFFF"/>
                </a:solidFill>
                <a:latin typeface="Calibri"/>
              </a:rPr>
              <a:t>Assignment</a:t>
            </a:r>
          </a:p>
        </p:txBody>
      </p:sp>
      <p:sp>
        <p:nvSpPr>
          <p:cNvPr id="15" name="Rectangle 14"/>
          <p:cNvSpPr/>
          <p:nvPr/>
        </p:nvSpPr>
        <p:spPr>
          <a:xfrm>
            <a:off x="2267712" y="1078992"/>
            <a:ext cx="1847088" cy="74980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2267712" y="1078992"/>
            <a:ext cx="384048" cy="749808"/>
          </a:xfrm>
          <a:prstGeom prst="rect">
            <a:avLst/>
          </a:prstGeom>
          <a:noFill/>
        </p:spPr>
        <p:txBody>
          <a:bodyPr wrap="square" anchor="ctr">
            <a:spAutoFit/>
          </a:bodyPr>
          <a:lstStyle/>
          <a:p>
            <a:pPr algn="ctr"/>
            <a:r>
              <a:rPr sz="1600" b="1">
                <a:solidFill>
                  <a:srgbClr val="00AEEF"/>
                </a:solidFill>
                <a:latin typeface="Calibri"/>
              </a:rPr>
              <a:t>2</a:t>
            </a:r>
          </a:p>
        </p:txBody>
      </p:sp>
      <p:sp>
        <p:nvSpPr>
          <p:cNvPr id="17" name="TextBox 16"/>
          <p:cNvSpPr txBox="1"/>
          <p:nvPr/>
        </p:nvSpPr>
        <p:spPr>
          <a:xfrm>
            <a:off x="2615184" y="1078992"/>
            <a:ext cx="1444752" cy="749808"/>
          </a:xfrm>
          <a:prstGeom prst="rect">
            <a:avLst/>
          </a:prstGeom>
          <a:noFill/>
        </p:spPr>
        <p:txBody>
          <a:bodyPr wrap="square" anchor="ctr">
            <a:spAutoFit/>
          </a:bodyPr>
          <a:lstStyle/>
          <a:p>
            <a:pPr algn="l"/>
            <a:r>
              <a:rPr sz="1300" b="1">
                <a:solidFill>
                  <a:srgbClr val="FFFFFF"/>
                </a:solidFill>
                <a:latin typeface="Calibri"/>
              </a:rPr>
              <a:t>Right map</a:t>
            </a:r>
          </a:p>
        </p:txBody>
      </p:sp>
      <p:sp>
        <p:nvSpPr>
          <p:cNvPr id="18" name="Rectangle 17"/>
          <p:cNvSpPr/>
          <p:nvPr/>
        </p:nvSpPr>
        <p:spPr>
          <a:xfrm>
            <a:off x="4242816" y="1078992"/>
            <a:ext cx="1847088" cy="74980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4242816" y="1078992"/>
            <a:ext cx="384048" cy="749808"/>
          </a:xfrm>
          <a:prstGeom prst="rect">
            <a:avLst/>
          </a:prstGeom>
          <a:noFill/>
        </p:spPr>
        <p:txBody>
          <a:bodyPr wrap="square" anchor="ctr">
            <a:spAutoFit/>
          </a:bodyPr>
          <a:lstStyle/>
          <a:p>
            <a:pPr algn="ctr"/>
            <a:r>
              <a:rPr sz="1600" b="1">
                <a:solidFill>
                  <a:srgbClr val="00AEEF"/>
                </a:solidFill>
                <a:latin typeface="Calibri"/>
              </a:rPr>
              <a:t>3</a:t>
            </a:r>
          </a:p>
        </p:txBody>
      </p:sp>
      <p:sp>
        <p:nvSpPr>
          <p:cNvPr id="20" name="TextBox 19"/>
          <p:cNvSpPr txBox="1"/>
          <p:nvPr/>
        </p:nvSpPr>
        <p:spPr>
          <a:xfrm>
            <a:off x="4590288" y="1078992"/>
            <a:ext cx="1444752" cy="749808"/>
          </a:xfrm>
          <a:prstGeom prst="rect">
            <a:avLst/>
          </a:prstGeom>
          <a:noFill/>
        </p:spPr>
        <p:txBody>
          <a:bodyPr wrap="square" anchor="ctr">
            <a:spAutoFit/>
          </a:bodyPr>
          <a:lstStyle/>
          <a:p>
            <a:pPr algn="l"/>
            <a:r>
              <a:rPr sz="1300" b="1">
                <a:solidFill>
                  <a:srgbClr val="FFFFFF"/>
                </a:solidFill>
                <a:latin typeface="Calibri"/>
              </a:rPr>
              <a:t>Legend</a:t>
            </a:r>
          </a:p>
        </p:txBody>
      </p:sp>
      <p:sp>
        <p:nvSpPr>
          <p:cNvPr id="21" name="Rectangle 20"/>
          <p:cNvSpPr/>
          <p:nvPr/>
        </p:nvSpPr>
        <p:spPr>
          <a:xfrm>
            <a:off x="6217920" y="1078992"/>
            <a:ext cx="1847088" cy="74980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6217920" y="1078992"/>
            <a:ext cx="384048" cy="749808"/>
          </a:xfrm>
          <a:prstGeom prst="rect">
            <a:avLst/>
          </a:prstGeom>
          <a:noFill/>
        </p:spPr>
        <p:txBody>
          <a:bodyPr wrap="square" anchor="ctr">
            <a:spAutoFit/>
          </a:bodyPr>
          <a:lstStyle/>
          <a:p>
            <a:pPr algn="ctr"/>
            <a:r>
              <a:rPr sz="1600" b="1">
                <a:solidFill>
                  <a:srgbClr val="00AEEF"/>
                </a:solidFill>
                <a:latin typeface="Calibri"/>
              </a:rPr>
              <a:t>4</a:t>
            </a:r>
          </a:p>
        </p:txBody>
      </p:sp>
      <p:sp>
        <p:nvSpPr>
          <p:cNvPr id="23" name="TextBox 22"/>
          <p:cNvSpPr txBox="1"/>
          <p:nvPr/>
        </p:nvSpPr>
        <p:spPr>
          <a:xfrm>
            <a:off x="6565392" y="1078992"/>
            <a:ext cx="1444752" cy="749808"/>
          </a:xfrm>
          <a:prstGeom prst="rect">
            <a:avLst/>
          </a:prstGeom>
          <a:noFill/>
        </p:spPr>
        <p:txBody>
          <a:bodyPr wrap="square" anchor="ctr">
            <a:spAutoFit/>
          </a:bodyPr>
          <a:lstStyle/>
          <a:p>
            <a:pPr algn="l"/>
            <a:r>
              <a:rPr sz="1300" b="1">
                <a:solidFill>
                  <a:srgbClr val="FFFFFF"/>
                </a:solidFill>
                <a:latin typeface="Calibri"/>
              </a:rPr>
              <a:t>Address</a:t>
            </a:r>
          </a:p>
        </p:txBody>
      </p:sp>
      <p:sp>
        <p:nvSpPr>
          <p:cNvPr id="24" name="Rectangle 23"/>
          <p:cNvSpPr/>
          <p:nvPr/>
        </p:nvSpPr>
        <p:spPr>
          <a:xfrm>
            <a:off x="8193024" y="1078992"/>
            <a:ext cx="1847088" cy="74980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8193024" y="1078992"/>
            <a:ext cx="384048" cy="749808"/>
          </a:xfrm>
          <a:prstGeom prst="rect">
            <a:avLst/>
          </a:prstGeom>
          <a:noFill/>
        </p:spPr>
        <p:txBody>
          <a:bodyPr wrap="square" anchor="ctr">
            <a:spAutoFit/>
          </a:bodyPr>
          <a:lstStyle/>
          <a:p>
            <a:pPr algn="ctr"/>
            <a:r>
              <a:rPr sz="1600" b="1">
                <a:solidFill>
                  <a:srgbClr val="00AEEF"/>
                </a:solidFill>
                <a:latin typeface="Calibri"/>
              </a:rPr>
              <a:t>5</a:t>
            </a:r>
          </a:p>
        </p:txBody>
      </p:sp>
      <p:sp>
        <p:nvSpPr>
          <p:cNvPr id="26" name="TextBox 25"/>
          <p:cNvSpPr txBox="1"/>
          <p:nvPr/>
        </p:nvSpPr>
        <p:spPr>
          <a:xfrm>
            <a:off x="8540496" y="1078992"/>
            <a:ext cx="1444752" cy="749808"/>
          </a:xfrm>
          <a:prstGeom prst="rect">
            <a:avLst/>
          </a:prstGeom>
          <a:noFill/>
        </p:spPr>
        <p:txBody>
          <a:bodyPr wrap="square" anchor="ctr">
            <a:spAutoFit/>
          </a:bodyPr>
          <a:lstStyle/>
          <a:p>
            <a:pPr algn="l"/>
            <a:r>
              <a:rPr sz="1300" b="1">
                <a:solidFill>
                  <a:srgbClr val="FFFFFF"/>
                </a:solidFill>
                <a:latin typeface="Calibri"/>
              </a:rPr>
              <a:t>Notes</a:t>
            </a:r>
          </a:p>
        </p:txBody>
      </p:sp>
      <p:sp>
        <p:nvSpPr>
          <p:cNvPr id="27" name="Rectangle 26"/>
          <p:cNvSpPr/>
          <p:nvPr/>
        </p:nvSpPr>
        <p:spPr>
          <a:xfrm>
            <a:off x="10168128" y="1078992"/>
            <a:ext cx="1847088" cy="74980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10168128" y="1078992"/>
            <a:ext cx="384048" cy="749808"/>
          </a:xfrm>
          <a:prstGeom prst="rect">
            <a:avLst/>
          </a:prstGeom>
          <a:noFill/>
        </p:spPr>
        <p:txBody>
          <a:bodyPr wrap="square" anchor="ctr">
            <a:spAutoFit/>
          </a:bodyPr>
          <a:lstStyle/>
          <a:p>
            <a:pPr algn="ctr"/>
            <a:r>
              <a:rPr sz="1600" b="1">
                <a:solidFill>
                  <a:srgbClr val="00AEEF"/>
                </a:solidFill>
                <a:latin typeface="Calibri"/>
              </a:rPr>
              <a:t>6</a:t>
            </a:r>
          </a:p>
        </p:txBody>
      </p:sp>
      <p:sp>
        <p:nvSpPr>
          <p:cNvPr id="29" name="TextBox 28"/>
          <p:cNvSpPr txBox="1"/>
          <p:nvPr/>
        </p:nvSpPr>
        <p:spPr>
          <a:xfrm>
            <a:off x="10515600" y="1078992"/>
            <a:ext cx="1444752" cy="749808"/>
          </a:xfrm>
          <a:prstGeom prst="rect">
            <a:avLst/>
          </a:prstGeom>
          <a:noFill/>
        </p:spPr>
        <p:txBody>
          <a:bodyPr wrap="square" anchor="ctr">
            <a:spAutoFit/>
          </a:bodyPr>
          <a:lstStyle/>
          <a:p>
            <a:pPr algn="l"/>
            <a:r>
              <a:rPr sz="1300" b="1">
                <a:solidFill>
                  <a:srgbClr val="FFFFFF"/>
                </a:solidFill>
                <a:latin typeface="Calibri"/>
              </a:rPr>
              <a:t>Work</a:t>
            </a:r>
          </a:p>
        </p:txBody>
      </p:sp>
      <p:sp>
        <p:nvSpPr>
          <p:cNvPr id="30" name="Rectangle 29"/>
          <p:cNvSpPr/>
          <p:nvPr/>
        </p:nvSpPr>
        <p:spPr>
          <a:xfrm>
            <a:off x="292608" y="2011680"/>
            <a:ext cx="3803904" cy="98755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Rectangle 30"/>
          <p:cNvSpPr/>
          <p:nvPr/>
        </p:nvSpPr>
        <p:spPr>
          <a:xfrm>
            <a:off x="292608" y="2011680"/>
            <a:ext cx="91440" cy="987552"/>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457200" y="2121408"/>
            <a:ext cx="3493008" cy="329184"/>
          </a:xfrm>
          <a:prstGeom prst="rect">
            <a:avLst/>
          </a:prstGeom>
          <a:noFill/>
        </p:spPr>
        <p:txBody>
          <a:bodyPr wrap="square" anchor="t">
            <a:spAutoFit/>
          </a:bodyPr>
          <a:lstStyle/>
          <a:p>
            <a:pPr algn="l"/>
            <a:r>
              <a:rPr sz="1300" b="1">
                <a:solidFill>
                  <a:srgbClr val="0B1C28"/>
                </a:solidFill>
                <a:latin typeface="Calibri"/>
              </a:rPr>
              <a:t>Circle with an X</a:t>
            </a:r>
          </a:p>
        </p:txBody>
      </p:sp>
      <p:sp>
        <p:nvSpPr>
          <p:cNvPr id="33" name="TextBox 32"/>
          <p:cNvSpPr txBox="1"/>
          <p:nvPr/>
        </p:nvSpPr>
        <p:spPr>
          <a:xfrm>
            <a:off x="457200" y="2468880"/>
            <a:ext cx="3493008" cy="402336"/>
          </a:xfrm>
          <a:prstGeom prst="rect">
            <a:avLst/>
          </a:prstGeom>
          <a:noFill/>
        </p:spPr>
        <p:txBody>
          <a:bodyPr wrap="square" anchor="t">
            <a:spAutoFit/>
          </a:bodyPr>
          <a:lstStyle/>
          <a:p>
            <a:pPr algn="l"/>
            <a:r>
              <a:rPr sz="1300" b="0">
                <a:solidFill>
                  <a:srgbClr val="1A242C"/>
                </a:solidFill>
                <a:latin typeface="Calibri"/>
              </a:rPr>
              <a:t>Pole — strand location</a:t>
            </a:r>
          </a:p>
        </p:txBody>
      </p:sp>
      <p:sp>
        <p:nvSpPr>
          <p:cNvPr id="34" name="Rectangle 33"/>
          <p:cNvSpPr/>
          <p:nvPr/>
        </p:nvSpPr>
        <p:spPr>
          <a:xfrm>
            <a:off x="4242816" y="2011680"/>
            <a:ext cx="3803904" cy="98755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Rectangle 34"/>
          <p:cNvSpPr/>
          <p:nvPr/>
        </p:nvSpPr>
        <p:spPr>
          <a:xfrm>
            <a:off x="4242816" y="2011680"/>
            <a:ext cx="91440" cy="987552"/>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4407408" y="2121408"/>
            <a:ext cx="3493008" cy="329184"/>
          </a:xfrm>
          <a:prstGeom prst="rect">
            <a:avLst/>
          </a:prstGeom>
          <a:noFill/>
        </p:spPr>
        <p:txBody>
          <a:bodyPr wrap="square" anchor="t">
            <a:spAutoFit/>
          </a:bodyPr>
          <a:lstStyle/>
          <a:p>
            <a:pPr algn="l"/>
            <a:r>
              <a:rPr sz="1300" b="1">
                <a:solidFill>
                  <a:srgbClr val="0B1C28"/>
                </a:solidFill>
                <a:latin typeface="Calibri"/>
              </a:rPr>
              <a:t>Circle with a number</a:t>
            </a:r>
          </a:p>
        </p:txBody>
      </p:sp>
      <p:sp>
        <p:nvSpPr>
          <p:cNvPr id="37" name="TextBox 36"/>
          <p:cNvSpPr txBox="1"/>
          <p:nvPr/>
        </p:nvSpPr>
        <p:spPr>
          <a:xfrm>
            <a:off x="4407408" y="2468880"/>
            <a:ext cx="3493008" cy="402336"/>
          </a:xfrm>
          <a:prstGeom prst="rect">
            <a:avLst/>
          </a:prstGeom>
          <a:noFill/>
        </p:spPr>
        <p:txBody>
          <a:bodyPr wrap="square" anchor="t">
            <a:spAutoFit/>
          </a:bodyPr>
          <a:lstStyle/>
          <a:p>
            <a:pPr algn="l"/>
            <a:r>
              <a:rPr sz="1300" b="0">
                <a:solidFill>
                  <a:srgbClr val="1A242C"/>
                </a:solidFill>
                <a:latin typeface="Calibri"/>
              </a:rPr>
              <a:t>Tap value — not the house</a:t>
            </a:r>
          </a:p>
        </p:txBody>
      </p:sp>
      <p:sp>
        <p:nvSpPr>
          <p:cNvPr id="38" name="Rectangle 37"/>
          <p:cNvSpPr/>
          <p:nvPr/>
        </p:nvSpPr>
        <p:spPr>
          <a:xfrm>
            <a:off x="8193024" y="2011680"/>
            <a:ext cx="3803904" cy="98755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Rectangle 38"/>
          <p:cNvSpPr/>
          <p:nvPr/>
        </p:nvSpPr>
        <p:spPr>
          <a:xfrm>
            <a:off x="8193024" y="2011680"/>
            <a:ext cx="91440" cy="987552"/>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xtBox 39"/>
          <p:cNvSpPr txBox="1"/>
          <p:nvPr/>
        </p:nvSpPr>
        <p:spPr>
          <a:xfrm>
            <a:off x="8357616" y="2121408"/>
            <a:ext cx="3493008" cy="329184"/>
          </a:xfrm>
          <a:prstGeom prst="rect">
            <a:avLst/>
          </a:prstGeom>
          <a:noFill/>
        </p:spPr>
        <p:txBody>
          <a:bodyPr wrap="square" anchor="t">
            <a:spAutoFit/>
          </a:bodyPr>
          <a:lstStyle/>
          <a:p>
            <a:pPr algn="l"/>
            <a:r>
              <a:rPr sz="1300" b="1">
                <a:solidFill>
                  <a:srgbClr val="0B1C28"/>
                </a:solidFill>
                <a:latin typeface="Calibri"/>
              </a:rPr>
              <a:t>Triangle / heavy box</a:t>
            </a:r>
          </a:p>
        </p:txBody>
      </p:sp>
      <p:sp>
        <p:nvSpPr>
          <p:cNvPr id="41" name="TextBox 40"/>
          <p:cNvSpPr txBox="1"/>
          <p:nvPr/>
        </p:nvSpPr>
        <p:spPr>
          <a:xfrm>
            <a:off x="8357616" y="2468880"/>
            <a:ext cx="3493008" cy="402336"/>
          </a:xfrm>
          <a:prstGeom prst="rect">
            <a:avLst/>
          </a:prstGeom>
          <a:noFill/>
        </p:spPr>
        <p:txBody>
          <a:bodyPr wrap="square" anchor="t">
            <a:spAutoFit/>
          </a:bodyPr>
          <a:lstStyle/>
          <a:p>
            <a:pPr algn="l"/>
            <a:r>
              <a:rPr sz="1300" b="0">
                <a:solidFill>
                  <a:srgbClr val="1A242C"/>
                </a:solidFill>
                <a:latin typeface="Calibri"/>
              </a:rPr>
              <a:t>Active or node</a:t>
            </a:r>
          </a:p>
        </p:txBody>
      </p:sp>
      <p:sp>
        <p:nvSpPr>
          <p:cNvPr id="42" name="Rectangle 41"/>
          <p:cNvSpPr/>
          <p:nvPr/>
        </p:nvSpPr>
        <p:spPr>
          <a:xfrm>
            <a:off x="292608" y="3108960"/>
            <a:ext cx="3803904" cy="98755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Rectangle 42"/>
          <p:cNvSpPr/>
          <p:nvPr/>
        </p:nvSpPr>
        <p:spPr>
          <a:xfrm>
            <a:off x="292608" y="3108960"/>
            <a:ext cx="91440" cy="987552"/>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TextBox 43"/>
          <p:cNvSpPr txBox="1"/>
          <p:nvPr/>
        </p:nvSpPr>
        <p:spPr>
          <a:xfrm>
            <a:off x="457200" y="3218688"/>
            <a:ext cx="3493008" cy="329184"/>
          </a:xfrm>
          <a:prstGeom prst="rect">
            <a:avLst/>
          </a:prstGeom>
          <a:noFill/>
        </p:spPr>
        <p:txBody>
          <a:bodyPr wrap="square" anchor="t">
            <a:spAutoFit/>
          </a:bodyPr>
          <a:lstStyle/>
          <a:p>
            <a:pPr algn="l"/>
            <a:r>
              <a:rPr sz="1300" b="1">
                <a:solidFill>
                  <a:srgbClr val="0B1C28"/>
                </a:solidFill>
                <a:latin typeface="Calibri"/>
              </a:rPr>
              <a:t>S 14 / junction</a:t>
            </a:r>
          </a:p>
        </p:txBody>
      </p:sp>
      <p:sp>
        <p:nvSpPr>
          <p:cNvPr id="45" name="TextBox 44"/>
          <p:cNvSpPr txBox="1"/>
          <p:nvPr/>
        </p:nvSpPr>
        <p:spPr>
          <a:xfrm>
            <a:off x="457200" y="3566160"/>
            <a:ext cx="3493008" cy="402336"/>
          </a:xfrm>
          <a:prstGeom prst="rect">
            <a:avLst/>
          </a:prstGeom>
          <a:noFill/>
        </p:spPr>
        <p:txBody>
          <a:bodyPr wrap="square" anchor="t">
            <a:spAutoFit/>
          </a:bodyPr>
          <a:lstStyle/>
          <a:p>
            <a:pPr algn="l"/>
            <a:r>
              <a:rPr sz="1300" b="0">
                <a:solidFill>
                  <a:srgbClr val="1A242C"/>
                </a:solidFill>
                <a:latin typeface="Calibri"/>
              </a:rPr>
              <a:t>Splice or splitter</a:t>
            </a:r>
          </a:p>
        </p:txBody>
      </p:sp>
      <p:sp>
        <p:nvSpPr>
          <p:cNvPr id="46" name="Rectangle 45"/>
          <p:cNvSpPr/>
          <p:nvPr/>
        </p:nvSpPr>
        <p:spPr>
          <a:xfrm>
            <a:off x="4242816" y="3108960"/>
            <a:ext cx="3803904" cy="98755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Rectangle 46"/>
          <p:cNvSpPr/>
          <p:nvPr/>
        </p:nvSpPr>
        <p:spPr>
          <a:xfrm>
            <a:off x="4242816" y="3108960"/>
            <a:ext cx="91440" cy="987552"/>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TextBox 47"/>
          <p:cNvSpPr txBox="1"/>
          <p:nvPr/>
        </p:nvSpPr>
        <p:spPr>
          <a:xfrm>
            <a:off x="4407408" y="3218688"/>
            <a:ext cx="3493008" cy="329184"/>
          </a:xfrm>
          <a:prstGeom prst="rect">
            <a:avLst/>
          </a:prstGeom>
          <a:noFill/>
        </p:spPr>
        <p:txBody>
          <a:bodyPr wrap="square" anchor="t">
            <a:spAutoFit/>
          </a:bodyPr>
          <a:lstStyle/>
          <a:p>
            <a:pPr algn="l"/>
            <a:r>
              <a:rPr sz="1300" b="1">
                <a:solidFill>
                  <a:srgbClr val="0B1C28"/>
                </a:solidFill>
                <a:latin typeface="Calibri"/>
              </a:rPr>
              <a:t>Gray number in the lot</a:t>
            </a:r>
          </a:p>
        </p:txBody>
      </p:sp>
      <p:sp>
        <p:nvSpPr>
          <p:cNvPr id="49" name="TextBox 48"/>
          <p:cNvSpPr txBox="1"/>
          <p:nvPr/>
        </p:nvSpPr>
        <p:spPr>
          <a:xfrm>
            <a:off x="4407408" y="3566160"/>
            <a:ext cx="3493008" cy="402336"/>
          </a:xfrm>
          <a:prstGeom prst="rect">
            <a:avLst/>
          </a:prstGeom>
          <a:noFill/>
        </p:spPr>
        <p:txBody>
          <a:bodyPr wrap="square" anchor="t">
            <a:spAutoFit/>
          </a:bodyPr>
          <a:lstStyle/>
          <a:p>
            <a:pPr algn="l"/>
            <a:r>
              <a:rPr sz="1300" b="0">
                <a:solidFill>
                  <a:srgbClr val="1A242C"/>
                </a:solidFill>
                <a:latin typeface="Calibri"/>
              </a:rPr>
              <a:t>Address — park here</a:t>
            </a:r>
          </a:p>
        </p:txBody>
      </p:sp>
      <p:sp>
        <p:nvSpPr>
          <p:cNvPr id="50" name="Rectangle 49"/>
          <p:cNvSpPr/>
          <p:nvPr/>
        </p:nvSpPr>
        <p:spPr>
          <a:xfrm>
            <a:off x="8193024" y="3108960"/>
            <a:ext cx="3803904" cy="98755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Rectangle 50"/>
          <p:cNvSpPr/>
          <p:nvPr/>
        </p:nvSpPr>
        <p:spPr>
          <a:xfrm>
            <a:off x="8193024" y="3108960"/>
            <a:ext cx="91440" cy="987552"/>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TextBox 51"/>
          <p:cNvSpPr txBox="1"/>
          <p:nvPr/>
        </p:nvSpPr>
        <p:spPr>
          <a:xfrm>
            <a:off x="8357616" y="3218688"/>
            <a:ext cx="3493008" cy="329184"/>
          </a:xfrm>
          <a:prstGeom prst="rect">
            <a:avLst/>
          </a:prstGeom>
          <a:noFill/>
        </p:spPr>
        <p:txBody>
          <a:bodyPr wrap="square" anchor="t">
            <a:spAutoFit/>
          </a:bodyPr>
          <a:lstStyle/>
          <a:p>
            <a:pPr algn="l"/>
            <a:r>
              <a:rPr sz="1300" b="1">
                <a:solidFill>
                  <a:srgbClr val="0B1C28"/>
                </a:solidFill>
                <a:latin typeface="Calibri"/>
              </a:rPr>
              <a:t>Letter box + note</a:t>
            </a:r>
          </a:p>
        </p:txBody>
      </p:sp>
      <p:sp>
        <p:nvSpPr>
          <p:cNvPr id="53" name="TextBox 52"/>
          <p:cNvSpPr txBox="1"/>
          <p:nvPr/>
        </p:nvSpPr>
        <p:spPr>
          <a:xfrm>
            <a:off x="8357616" y="3566160"/>
            <a:ext cx="3493008" cy="402336"/>
          </a:xfrm>
          <a:prstGeom prst="rect">
            <a:avLst/>
          </a:prstGeom>
          <a:noFill/>
        </p:spPr>
        <p:txBody>
          <a:bodyPr wrap="square" anchor="t">
            <a:spAutoFit/>
          </a:bodyPr>
          <a:lstStyle/>
          <a:p>
            <a:pPr algn="l"/>
            <a:r>
              <a:rPr sz="1300" b="0">
                <a:solidFill>
                  <a:srgbClr val="1A242C"/>
                </a:solidFill>
                <a:latin typeface="Calibri"/>
              </a:rPr>
              <a:t>Work at that spot, if it’s yours</a:t>
            </a:r>
          </a:p>
        </p:txBody>
      </p:sp>
      <p:sp>
        <p:nvSpPr>
          <p:cNvPr id="54" name="Rectangle 53"/>
          <p:cNvSpPr/>
          <p:nvPr/>
        </p:nvSpPr>
        <p:spPr>
          <a:xfrm>
            <a:off x="292608" y="4315968"/>
            <a:ext cx="5779008" cy="19385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Rectangle 54"/>
          <p:cNvSpPr/>
          <p:nvPr/>
        </p:nvSpPr>
        <p:spPr>
          <a:xfrm>
            <a:off x="292608" y="4315968"/>
            <a:ext cx="91440" cy="1938528"/>
          </a:xfrm>
          <a:prstGeom prst="rect">
            <a:avLst/>
          </a:prstGeom>
          <a:solidFill>
            <a:srgbClr val="1B7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TextBox 55"/>
          <p:cNvSpPr txBox="1"/>
          <p:nvPr/>
        </p:nvSpPr>
        <p:spPr>
          <a:xfrm>
            <a:off x="475488" y="4443984"/>
            <a:ext cx="5440680" cy="274320"/>
          </a:xfrm>
          <a:prstGeom prst="rect">
            <a:avLst/>
          </a:prstGeom>
          <a:noFill/>
        </p:spPr>
        <p:txBody>
          <a:bodyPr wrap="square" anchor="t">
            <a:spAutoFit/>
          </a:bodyPr>
          <a:lstStyle/>
          <a:p>
            <a:pPr algn="l"/>
            <a:r>
              <a:rPr sz="1300" b="1">
                <a:solidFill>
                  <a:srgbClr val="1B7A5A"/>
                </a:solidFill>
                <a:latin typeface="Calibri"/>
              </a:rPr>
              <a:t>DO</a:t>
            </a:r>
          </a:p>
        </p:txBody>
      </p:sp>
      <p:sp>
        <p:nvSpPr>
          <p:cNvPr id="57" name="TextBox 56"/>
          <p:cNvSpPr txBox="1"/>
          <p:nvPr/>
        </p:nvSpPr>
        <p:spPr>
          <a:xfrm>
            <a:off x="475488" y="4773168"/>
            <a:ext cx="5440680" cy="1280160"/>
          </a:xfrm>
          <a:prstGeom prst="rect">
            <a:avLst/>
          </a:prstGeom>
          <a:noFill/>
        </p:spPr>
        <p:txBody>
          <a:bodyPr wrap="square" anchor="t">
            <a:spAutoFit/>
          </a:bodyPr>
          <a:lstStyle/>
          <a:p>
            <a:pPr algn="l"/>
            <a:r>
              <a:rPr sz="1300" b="0">
                <a:solidFill>
                  <a:srgbClr val="1A242C"/>
                </a:solidFill>
                <a:latin typeface="Calibri"/>
              </a:rPr>
              <a:t>Take tonight’s IDs off the assignment first.
Confirm the node on the print.
Park on the house number.
Read notes at that pole.
Do only what’s on your list.</a:t>
            </a:r>
          </a:p>
        </p:txBody>
      </p:sp>
      <p:sp>
        <p:nvSpPr>
          <p:cNvPr id="58" name="Rectangle 57"/>
          <p:cNvSpPr/>
          <p:nvPr/>
        </p:nvSpPr>
        <p:spPr>
          <a:xfrm>
            <a:off x="6254496" y="4315968"/>
            <a:ext cx="5632704" cy="19385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9" name="Rectangle 58"/>
          <p:cNvSpPr/>
          <p:nvPr/>
        </p:nvSpPr>
        <p:spPr>
          <a:xfrm>
            <a:off x="6254496" y="4315968"/>
            <a:ext cx="91440" cy="1938528"/>
          </a:xfrm>
          <a:prstGeom prst="rect">
            <a:avLst/>
          </a:prstGeom>
          <a:solidFill>
            <a:srgbClr val="C41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0" name="TextBox 59"/>
          <p:cNvSpPr txBox="1"/>
          <p:nvPr/>
        </p:nvSpPr>
        <p:spPr>
          <a:xfrm>
            <a:off x="6437376" y="4443984"/>
            <a:ext cx="5303520" cy="274320"/>
          </a:xfrm>
          <a:prstGeom prst="rect">
            <a:avLst/>
          </a:prstGeom>
          <a:noFill/>
        </p:spPr>
        <p:txBody>
          <a:bodyPr wrap="square" anchor="t">
            <a:spAutoFit/>
          </a:bodyPr>
          <a:lstStyle/>
          <a:p>
            <a:pPr algn="l"/>
            <a:r>
              <a:rPr sz="1300" b="1">
                <a:solidFill>
                  <a:srgbClr val="C41E3A"/>
                </a:solidFill>
                <a:latin typeface="Calibri"/>
              </a:rPr>
              <a:t>DON’T</a:t>
            </a:r>
          </a:p>
        </p:txBody>
      </p:sp>
      <p:sp>
        <p:nvSpPr>
          <p:cNvPr id="61" name="TextBox 60"/>
          <p:cNvSpPr txBox="1"/>
          <p:nvPr/>
        </p:nvSpPr>
        <p:spPr>
          <a:xfrm>
            <a:off x="6437376" y="4773168"/>
            <a:ext cx="5303520" cy="1280160"/>
          </a:xfrm>
          <a:prstGeom prst="rect">
            <a:avLst/>
          </a:prstGeom>
          <a:noFill/>
        </p:spPr>
        <p:txBody>
          <a:bodyPr wrap="square" anchor="t">
            <a:spAutoFit/>
          </a:bodyPr>
          <a:lstStyle/>
          <a:p>
            <a:pPr algn="l"/>
            <a:r>
              <a:rPr sz="1300" b="0">
                <a:solidFill>
                  <a:srgbClr val="1A242C"/>
                </a:solidFill>
                <a:latin typeface="Calibri"/>
              </a:rPr>
              <a:t>Start in the middle of the streets.
Treat a circle as an address.
Work another crew’s letters.
Assume last night’s hardware or setup.
Guess when the sheet and print don’t match.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84124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841248"/>
            <a:ext cx="12191695" cy="6400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fbr-logo.png"/>
          <p:cNvPicPr>
            <a:picLocks noChangeAspect="1"/>
          </p:cNvPicPr>
          <p:nvPr/>
        </p:nvPicPr>
        <p:blipFill>
          <a:blip r:embed="rId2"/>
          <a:stretch>
            <a:fillRect/>
          </a:stretch>
        </p:blipFill>
        <p:spPr>
          <a:xfrm>
            <a:off x="201168" y="128016"/>
            <a:ext cx="585216" cy="585216"/>
          </a:xfrm>
          <a:prstGeom prst="rect">
            <a:avLst/>
          </a:prstGeom>
        </p:spPr>
      </p:pic>
      <p:sp>
        <p:nvSpPr>
          <p:cNvPr id="6" name="TextBox 5"/>
          <p:cNvSpPr txBox="1"/>
          <p:nvPr/>
        </p:nvSpPr>
        <p:spPr>
          <a:xfrm>
            <a:off x="932688" y="109728"/>
            <a:ext cx="9326880" cy="384048"/>
          </a:xfrm>
          <a:prstGeom prst="rect">
            <a:avLst/>
          </a:prstGeom>
          <a:noFill/>
        </p:spPr>
        <p:txBody>
          <a:bodyPr wrap="square" anchor="ctr">
            <a:spAutoFit/>
          </a:bodyPr>
          <a:lstStyle/>
          <a:p>
            <a:pPr algn="l"/>
            <a:r>
              <a:rPr sz="2200" b="1">
                <a:solidFill>
                  <a:srgbClr val="FFFFFF"/>
                </a:solidFill>
                <a:latin typeface="Calibri"/>
              </a:rPr>
              <a:t>Check that you can do this</a:t>
            </a:r>
          </a:p>
        </p:txBody>
      </p:sp>
      <p:sp>
        <p:nvSpPr>
          <p:cNvPr id="7" name="TextBox 6"/>
          <p:cNvSpPr txBox="1"/>
          <p:nvPr/>
        </p:nvSpPr>
        <p:spPr>
          <a:xfrm>
            <a:off x="932688" y="457200"/>
            <a:ext cx="9326880" cy="292608"/>
          </a:xfrm>
          <a:prstGeom prst="rect">
            <a:avLst/>
          </a:prstGeom>
          <a:noFill/>
        </p:spPr>
        <p:txBody>
          <a:bodyPr wrap="square" anchor="t">
            <a:spAutoFit/>
          </a:bodyPr>
          <a:lstStyle/>
          <a:p>
            <a:pPr algn="l"/>
            <a:r>
              <a:rPr sz="1100" b="0">
                <a:solidFill>
                  <a:srgbClr val="00AEEF"/>
                </a:solidFill>
                <a:latin typeface="Calibri"/>
              </a:rPr>
              <a:t>PRACTICE</a:t>
            </a:r>
          </a:p>
        </p:txBody>
      </p:sp>
      <p:sp>
        <p:nvSpPr>
          <p:cNvPr id="8" name="TextBox 7"/>
          <p:cNvSpPr txBox="1"/>
          <p:nvPr/>
        </p:nvSpPr>
        <p:spPr>
          <a:xfrm>
            <a:off x="10424160" y="256032"/>
            <a:ext cx="1554480" cy="365760"/>
          </a:xfrm>
          <a:prstGeom prst="rect">
            <a:avLst/>
          </a:prstGeom>
          <a:noFill/>
        </p:spPr>
        <p:txBody>
          <a:bodyPr wrap="square" anchor="t">
            <a:spAutoFit/>
          </a:bodyPr>
          <a:lstStyle/>
          <a:p>
            <a:pPr algn="r"/>
            <a:r>
              <a:rPr sz="1000" b="1">
                <a:solidFill>
                  <a:srgbClr val="00AEEF"/>
                </a:solidFill>
                <a:latin typeface="Calibri"/>
              </a:rPr>
              <a:t>INTERNAL TRAINING</a:t>
            </a:r>
          </a:p>
        </p:txBody>
      </p:sp>
      <p:sp>
        <p:nvSpPr>
          <p:cNvPr id="9" name="Rectangle 8"/>
          <p:cNvSpPr/>
          <p:nvPr/>
        </p:nvSpPr>
        <p:spPr>
          <a:xfrm>
            <a:off x="0" y="6565392"/>
            <a:ext cx="12191695" cy="29260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256032" y="6583680"/>
            <a:ext cx="8686800" cy="237744"/>
          </a:xfrm>
          <a:prstGeom prst="rect">
            <a:avLst/>
          </a:prstGeom>
          <a:noFill/>
        </p:spPr>
        <p:txBody>
          <a:bodyPr wrap="square" anchor="t">
            <a:spAutoFit/>
          </a:bodyPr>
          <a:lstStyle/>
          <a:p>
            <a:pPr algn="r"/>
            <a:r>
              <a:rPr sz="1000" b="0">
                <a:solidFill>
                  <a:srgbClr val="B0C4CE"/>
                </a:solidFill>
                <a:latin typeface="Calibri"/>
              </a:rPr>
              <a:t>FBR  ·  How to read a coax hardline print  ·  Company Confidential</a:t>
            </a:r>
          </a:p>
        </p:txBody>
      </p:sp>
      <p:sp>
        <p:nvSpPr>
          <p:cNvPr id="11" name="TextBox 10"/>
          <p:cNvSpPr txBox="1"/>
          <p:nvPr/>
        </p:nvSpPr>
        <p:spPr>
          <a:xfrm>
            <a:off x="10424160" y="6583680"/>
            <a:ext cx="1508760" cy="237744"/>
          </a:xfrm>
          <a:prstGeom prst="rect">
            <a:avLst/>
          </a:prstGeom>
          <a:noFill/>
        </p:spPr>
        <p:txBody>
          <a:bodyPr wrap="square" anchor="ctr">
            <a:spAutoFit/>
          </a:bodyPr>
          <a:lstStyle/>
          <a:p>
            <a:pPr algn="r"/>
            <a:r>
              <a:rPr sz="1000" b="1">
                <a:solidFill>
                  <a:srgbClr val="FFFFFF"/>
                </a:solidFill>
                <a:latin typeface="Calibri"/>
              </a:rPr>
              <a:t>21</a:t>
            </a:r>
          </a:p>
        </p:txBody>
      </p:sp>
      <p:sp>
        <p:nvSpPr>
          <p:cNvPr id="12" name="Rectangle 11"/>
          <p:cNvSpPr/>
          <p:nvPr/>
        </p:nvSpPr>
        <p:spPr>
          <a:xfrm>
            <a:off x="365760" y="1078992"/>
            <a:ext cx="11475720" cy="6858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365760" y="1078992"/>
            <a:ext cx="91440" cy="68580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566928" y="1078992"/>
            <a:ext cx="11155680" cy="685800"/>
          </a:xfrm>
          <a:prstGeom prst="rect">
            <a:avLst/>
          </a:prstGeom>
          <a:noFill/>
        </p:spPr>
        <p:txBody>
          <a:bodyPr wrap="square" anchor="ctr">
            <a:spAutoFit/>
          </a:bodyPr>
          <a:lstStyle/>
          <a:p>
            <a:pPr algn="l"/>
            <a:r>
              <a:rPr sz="1500" b="0">
                <a:solidFill>
                  <a:srgbClr val="1A242C"/>
                </a:solidFill>
                <a:latin typeface="Calibri"/>
              </a:rPr>
              <a:t>1.  You just got tonight’s assignment. What do you write down before you open a map?</a:t>
            </a:r>
          </a:p>
        </p:txBody>
      </p:sp>
      <p:sp>
        <p:nvSpPr>
          <p:cNvPr id="15" name="Rectangle 14"/>
          <p:cNvSpPr/>
          <p:nvPr/>
        </p:nvSpPr>
        <p:spPr>
          <a:xfrm>
            <a:off x="365760" y="1856231"/>
            <a:ext cx="11475720" cy="6858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365760" y="1856231"/>
            <a:ext cx="91440" cy="68580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566928" y="1856231"/>
            <a:ext cx="11155680" cy="685800"/>
          </a:xfrm>
          <a:prstGeom prst="rect">
            <a:avLst/>
          </a:prstGeom>
          <a:noFill/>
        </p:spPr>
        <p:txBody>
          <a:bodyPr wrap="square" anchor="ctr">
            <a:spAutoFit/>
          </a:bodyPr>
          <a:lstStyle/>
          <a:p>
            <a:pPr algn="l"/>
            <a:r>
              <a:rPr sz="1500" b="0">
                <a:solidFill>
                  <a:srgbClr val="1A242C"/>
                </a:solidFill>
                <a:latin typeface="Calibri"/>
              </a:rPr>
              <a:t>2.  You’re on a lot labeled 23. Next to it is a circle with 23. Where do you park, and what is the circle?</a:t>
            </a:r>
          </a:p>
        </p:txBody>
      </p:sp>
      <p:sp>
        <p:nvSpPr>
          <p:cNvPr id="18" name="Rectangle 17"/>
          <p:cNvSpPr/>
          <p:nvPr/>
        </p:nvSpPr>
        <p:spPr>
          <a:xfrm>
            <a:off x="365760" y="2633472"/>
            <a:ext cx="11475720" cy="6858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365760" y="2633472"/>
            <a:ext cx="91440" cy="68580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566928" y="2633472"/>
            <a:ext cx="11155680" cy="685800"/>
          </a:xfrm>
          <a:prstGeom prst="rect">
            <a:avLst/>
          </a:prstGeom>
          <a:noFill/>
        </p:spPr>
        <p:txBody>
          <a:bodyPr wrap="square" anchor="ctr">
            <a:spAutoFit/>
          </a:bodyPr>
          <a:lstStyle/>
          <a:p>
            <a:pPr algn="l"/>
            <a:r>
              <a:rPr sz="1500" b="0">
                <a:solidFill>
                  <a:srgbClr val="1A242C"/>
                </a:solidFill>
                <a:latin typeface="Calibri"/>
              </a:rPr>
              <a:t>3.  Your list is two actives. The print is covered in work letters. Which devices do you work?</a:t>
            </a:r>
          </a:p>
        </p:txBody>
      </p:sp>
      <p:sp>
        <p:nvSpPr>
          <p:cNvPr id="21" name="Rectangle 20"/>
          <p:cNvSpPr/>
          <p:nvPr/>
        </p:nvSpPr>
        <p:spPr>
          <a:xfrm>
            <a:off x="365760" y="3410711"/>
            <a:ext cx="11475720" cy="6858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365760" y="3410711"/>
            <a:ext cx="91440" cy="68580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566928" y="3410711"/>
            <a:ext cx="11155680" cy="685800"/>
          </a:xfrm>
          <a:prstGeom prst="rect">
            <a:avLst/>
          </a:prstGeom>
          <a:noFill/>
        </p:spPr>
        <p:txBody>
          <a:bodyPr wrap="square" anchor="ctr">
            <a:spAutoFit/>
          </a:bodyPr>
          <a:lstStyle/>
          <a:p>
            <a:pPr algn="l"/>
            <a:r>
              <a:rPr sz="1500" b="0">
                <a:solidFill>
                  <a:srgbClr val="1A242C"/>
                </a:solidFill>
                <a:latin typeface="Calibri"/>
              </a:rPr>
              <a:t>4.  A note says this area belongs to another node, or is already complete. What do you do?</a:t>
            </a:r>
          </a:p>
        </p:txBody>
      </p:sp>
      <p:sp>
        <p:nvSpPr>
          <p:cNvPr id="24" name="Rectangle 23"/>
          <p:cNvSpPr/>
          <p:nvPr/>
        </p:nvSpPr>
        <p:spPr>
          <a:xfrm>
            <a:off x="365760" y="4187952"/>
            <a:ext cx="11475720" cy="6858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365760" y="4187952"/>
            <a:ext cx="91440" cy="68580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566928" y="4187952"/>
            <a:ext cx="11155680" cy="685800"/>
          </a:xfrm>
          <a:prstGeom prst="rect">
            <a:avLst/>
          </a:prstGeom>
          <a:noFill/>
        </p:spPr>
        <p:txBody>
          <a:bodyPr wrap="square" anchor="ctr">
            <a:spAutoFit/>
          </a:bodyPr>
          <a:lstStyle/>
          <a:p>
            <a:pPr algn="l"/>
            <a:r>
              <a:rPr sz="1500" b="0">
                <a:solidFill>
                  <a:srgbClr val="1A242C"/>
                </a:solidFill>
                <a:latin typeface="Calibri"/>
              </a:rPr>
              <a:t>5.  Last night was a mini-bridger. Tonight’s list is taps in a different market. What stays the same?</a:t>
            </a:r>
          </a:p>
        </p:txBody>
      </p:sp>
      <p:sp>
        <p:nvSpPr>
          <p:cNvPr id="27" name="Rectangle 26"/>
          <p:cNvSpPr/>
          <p:nvPr/>
        </p:nvSpPr>
        <p:spPr>
          <a:xfrm>
            <a:off x="365760" y="4965192"/>
            <a:ext cx="11475720" cy="6858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Rectangle 27"/>
          <p:cNvSpPr/>
          <p:nvPr/>
        </p:nvSpPr>
        <p:spPr>
          <a:xfrm>
            <a:off x="365760" y="4965192"/>
            <a:ext cx="91440" cy="68580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566928" y="4965192"/>
            <a:ext cx="11155680" cy="685800"/>
          </a:xfrm>
          <a:prstGeom prst="rect">
            <a:avLst/>
          </a:prstGeom>
          <a:noFill/>
        </p:spPr>
        <p:txBody>
          <a:bodyPr wrap="square" anchor="ctr">
            <a:spAutoFit/>
          </a:bodyPr>
          <a:lstStyle/>
          <a:p>
            <a:pPr algn="l"/>
            <a:r>
              <a:rPr sz="1500" b="0">
                <a:solidFill>
                  <a:srgbClr val="1A242C"/>
                </a:solidFill>
                <a:latin typeface="Calibri"/>
              </a:rPr>
              <a:t>6.  The print on the tablet doesn’t match the node on your sheet. What’s the next step?</a:t>
            </a:r>
          </a:p>
        </p:txBody>
      </p:sp>
      <p:sp>
        <p:nvSpPr>
          <p:cNvPr id="30" name="TextBox 29"/>
          <p:cNvSpPr txBox="1"/>
          <p:nvPr/>
        </p:nvSpPr>
        <p:spPr>
          <a:xfrm>
            <a:off x="365760" y="5852160"/>
            <a:ext cx="11475720" cy="457200"/>
          </a:xfrm>
          <a:prstGeom prst="rect">
            <a:avLst/>
          </a:prstGeom>
          <a:noFill/>
        </p:spPr>
        <p:txBody>
          <a:bodyPr wrap="square" anchor="t">
            <a:spAutoFit/>
          </a:bodyPr>
          <a:lstStyle/>
          <a:p>
            <a:pPr algn="l"/>
            <a:r>
              <a:rPr sz="1300" b="0">
                <a:solidFill>
                  <a:srgbClr val="5A6872"/>
                </a:solidFill>
                <a:latin typeface="Calibri"/>
              </a:rPr>
              <a:t>Answers on the next slide. If two or more are shaky, run a sample print with a supervisor before you take a truck.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84124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841248"/>
            <a:ext cx="12191695" cy="6400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fbr-logo.png"/>
          <p:cNvPicPr>
            <a:picLocks noChangeAspect="1"/>
          </p:cNvPicPr>
          <p:nvPr/>
        </p:nvPicPr>
        <p:blipFill>
          <a:blip r:embed="rId2"/>
          <a:stretch>
            <a:fillRect/>
          </a:stretch>
        </p:blipFill>
        <p:spPr>
          <a:xfrm>
            <a:off x="201168" y="128016"/>
            <a:ext cx="585216" cy="585216"/>
          </a:xfrm>
          <a:prstGeom prst="rect">
            <a:avLst/>
          </a:prstGeom>
        </p:spPr>
      </p:pic>
      <p:sp>
        <p:nvSpPr>
          <p:cNvPr id="6" name="TextBox 5"/>
          <p:cNvSpPr txBox="1"/>
          <p:nvPr/>
        </p:nvSpPr>
        <p:spPr>
          <a:xfrm>
            <a:off x="932688" y="109728"/>
            <a:ext cx="9326880" cy="384048"/>
          </a:xfrm>
          <a:prstGeom prst="rect">
            <a:avLst/>
          </a:prstGeom>
          <a:noFill/>
        </p:spPr>
        <p:txBody>
          <a:bodyPr wrap="square" anchor="ctr">
            <a:spAutoFit/>
          </a:bodyPr>
          <a:lstStyle/>
          <a:p>
            <a:pPr algn="l"/>
            <a:r>
              <a:rPr sz="2200" b="1">
                <a:solidFill>
                  <a:srgbClr val="FFFFFF"/>
                </a:solidFill>
                <a:latin typeface="Calibri"/>
              </a:rPr>
              <a:t>Check — answers</a:t>
            </a:r>
          </a:p>
        </p:txBody>
      </p:sp>
      <p:sp>
        <p:nvSpPr>
          <p:cNvPr id="7" name="TextBox 6"/>
          <p:cNvSpPr txBox="1"/>
          <p:nvPr/>
        </p:nvSpPr>
        <p:spPr>
          <a:xfrm>
            <a:off x="932688" y="457200"/>
            <a:ext cx="9326880" cy="292608"/>
          </a:xfrm>
          <a:prstGeom prst="rect">
            <a:avLst/>
          </a:prstGeom>
          <a:noFill/>
        </p:spPr>
        <p:txBody>
          <a:bodyPr wrap="square" anchor="t">
            <a:spAutoFit/>
          </a:bodyPr>
          <a:lstStyle/>
          <a:p>
            <a:pPr algn="l"/>
            <a:r>
              <a:rPr sz="1100" b="0">
                <a:solidFill>
                  <a:srgbClr val="00AEEF"/>
                </a:solidFill>
                <a:latin typeface="Calibri"/>
              </a:rPr>
              <a:t>PRACTICE</a:t>
            </a:r>
          </a:p>
        </p:txBody>
      </p:sp>
      <p:sp>
        <p:nvSpPr>
          <p:cNvPr id="8" name="TextBox 7"/>
          <p:cNvSpPr txBox="1"/>
          <p:nvPr/>
        </p:nvSpPr>
        <p:spPr>
          <a:xfrm>
            <a:off x="10424160" y="256032"/>
            <a:ext cx="1554480" cy="365760"/>
          </a:xfrm>
          <a:prstGeom prst="rect">
            <a:avLst/>
          </a:prstGeom>
          <a:noFill/>
        </p:spPr>
        <p:txBody>
          <a:bodyPr wrap="square" anchor="t">
            <a:spAutoFit/>
          </a:bodyPr>
          <a:lstStyle/>
          <a:p>
            <a:pPr algn="r"/>
            <a:r>
              <a:rPr sz="1000" b="1">
                <a:solidFill>
                  <a:srgbClr val="00AEEF"/>
                </a:solidFill>
                <a:latin typeface="Calibri"/>
              </a:rPr>
              <a:t>INTERNAL TRAINING</a:t>
            </a:r>
          </a:p>
        </p:txBody>
      </p:sp>
      <p:sp>
        <p:nvSpPr>
          <p:cNvPr id="9" name="Rectangle 8"/>
          <p:cNvSpPr/>
          <p:nvPr/>
        </p:nvSpPr>
        <p:spPr>
          <a:xfrm>
            <a:off x="0" y="6565392"/>
            <a:ext cx="12191695" cy="292608"/>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256032" y="6583680"/>
            <a:ext cx="8686800" cy="237744"/>
          </a:xfrm>
          <a:prstGeom prst="rect">
            <a:avLst/>
          </a:prstGeom>
          <a:noFill/>
        </p:spPr>
        <p:txBody>
          <a:bodyPr wrap="square" anchor="t">
            <a:spAutoFit/>
          </a:bodyPr>
          <a:lstStyle/>
          <a:p>
            <a:pPr algn="r"/>
            <a:r>
              <a:rPr sz="1000" b="0">
                <a:solidFill>
                  <a:srgbClr val="B0C4CE"/>
                </a:solidFill>
                <a:latin typeface="Calibri"/>
              </a:rPr>
              <a:t>FBR  ·  How to read a coax hardline print  ·  Company Confidential</a:t>
            </a:r>
          </a:p>
        </p:txBody>
      </p:sp>
      <p:sp>
        <p:nvSpPr>
          <p:cNvPr id="11" name="TextBox 10"/>
          <p:cNvSpPr txBox="1"/>
          <p:nvPr/>
        </p:nvSpPr>
        <p:spPr>
          <a:xfrm>
            <a:off x="10424160" y="6583680"/>
            <a:ext cx="1508760" cy="237744"/>
          </a:xfrm>
          <a:prstGeom prst="rect">
            <a:avLst/>
          </a:prstGeom>
          <a:noFill/>
        </p:spPr>
        <p:txBody>
          <a:bodyPr wrap="square" anchor="ctr">
            <a:spAutoFit/>
          </a:bodyPr>
          <a:lstStyle/>
          <a:p>
            <a:pPr algn="r"/>
            <a:r>
              <a:rPr sz="1000" b="1">
                <a:solidFill>
                  <a:srgbClr val="FFFFFF"/>
                </a:solidFill>
                <a:latin typeface="Calibri"/>
              </a:rPr>
              <a:t>22</a:t>
            </a:r>
          </a:p>
        </p:txBody>
      </p:sp>
      <p:sp>
        <p:nvSpPr>
          <p:cNvPr id="12" name="Rectangle 11"/>
          <p:cNvSpPr/>
          <p:nvPr/>
        </p:nvSpPr>
        <p:spPr>
          <a:xfrm>
            <a:off x="365760" y="1078992"/>
            <a:ext cx="11475720" cy="7315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365760" y="1078992"/>
            <a:ext cx="91440" cy="73152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502920" y="1225296"/>
            <a:ext cx="438912" cy="438912"/>
          </a:xfrm>
          <a:prstGeom prst="rect">
            <a:avLst/>
          </a:prstGeom>
          <a:solidFill>
            <a:srgbClr val="1B7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02920" y="1225296"/>
            <a:ext cx="438912" cy="438912"/>
          </a:xfrm>
          <a:prstGeom prst="rect">
            <a:avLst/>
          </a:prstGeom>
          <a:noFill/>
        </p:spPr>
        <p:txBody>
          <a:bodyPr wrap="square" anchor="ctr">
            <a:spAutoFit/>
          </a:bodyPr>
          <a:lstStyle/>
          <a:p>
            <a:pPr algn="ctr"/>
            <a:r>
              <a:rPr sz="1400" b="1">
                <a:solidFill>
                  <a:srgbClr val="FFFFFF"/>
                </a:solidFill>
                <a:latin typeface="Calibri"/>
              </a:rPr>
              <a:t>1</a:t>
            </a:r>
          </a:p>
        </p:txBody>
      </p:sp>
      <p:sp>
        <p:nvSpPr>
          <p:cNvPr id="16" name="TextBox 15"/>
          <p:cNvSpPr txBox="1"/>
          <p:nvPr/>
        </p:nvSpPr>
        <p:spPr>
          <a:xfrm>
            <a:off x="1078992" y="1078992"/>
            <a:ext cx="10515600" cy="731520"/>
          </a:xfrm>
          <a:prstGeom prst="rect">
            <a:avLst/>
          </a:prstGeom>
          <a:noFill/>
        </p:spPr>
        <p:txBody>
          <a:bodyPr wrap="square" anchor="ctr">
            <a:spAutoFit/>
          </a:bodyPr>
          <a:lstStyle/>
          <a:p>
            <a:pPr algn="l"/>
            <a:r>
              <a:rPr sz="1400" b="0">
                <a:solidFill>
                  <a:srgbClr val="1A242C"/>
                </a:solidFill>
                <a:latin typeface="Calibri"/>
              </a:rPr>
              <a:t>The node / area and the device IDs that are yours — plus the count. That’s the target list.</a:t>
            </a:r>
          </a:p>
        </p:txBody>
      </p:sp>
      <p:sp>
        <p:nvSpPr>
          <p:cNvPr id="17" name="Rectangle 16"/>
          <p:cNvSpPr/>
          <p:nvPr/>
        </p:nvSpPr>
        <p:spPr>
          <a:xfrm>
            <a:off x="365760" y="1901952"/>
            <a:ext cx="11475720" cy="7315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365760" y="1901952"/>
            <a:ext cx="91440" cy="73152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502920" y="2048256"/>
            <a:ext cx="438912" cy="438912"/>
          </a:xfrm>
          <a:prstGeom prst="rect">
            <a:avLst/>
          </a:prstGeom>
          <a:solidFill>
            <a:srgbClr val="1B7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502920" y="2048256"/>
            <a:ext cx="438912" cy="438912"/>
          </a:xfrm>
          <a:prstGeom prst="rect">
            <a:avLst/>
          </a:prstGeom>
          <a:noFill/>
        </p:spPr>
        <p:txBody>
          <a:bodyPr wrap="square" anchor="ctr">
            <a:spAutoFit/>
          </a:bodyPr>
          <a:lstStyle/>
          <a:p>
            <a:pPr algn="ctr"/>
            <a:r>
              <a:rPr sz="1400" b="1">
                <a:solidFill>
                  <a:srgbClr val="FFFFFF"/>
                </a:solidFill>
                <a:latin typeface="Calibri"/>
              </a:rPr>
              <a:t>2</a:t>
            </a:r>
          </a:p>
        </p:txBody>
      </p:sp>
      <p:sp>
        <p:nvSpPr>
          <p:cNvPr id="21" name="TextBox 20"/>
          <p:cNvSpPr txBox="1"/>
          <p:nvPr/>
        </p:nvSpPr>
        <p:spPr>
          <a:xfrm>
            <a:off x="1078992" y="1901952"/>
            <a:ext cx="10515600" cy="731520"/>
          </a:xfrm>
          <a:prstGeom prst="rect">
            <a:avLst/>
          </a:prstGeom>
          <a:noFill/>
        </p:spPr>
        <p:txBody>
          <a:bodyPr wrap="square" anchor="ctr">
            <a:spAutoFit/>
          </a:bodyPr>
          <a:lstStyle/>
          <a:p>
            <a:pPr algn="l"/>
            <a:r>
              <a:rPr sz="1400" b="0">
                <a:solidFill>
                  <a:srgbClr val="1A242C"/>
                </a:solidFill>
                <a:latin typeface="Calibri"/>
              </a:rPr>
              <a:t>Park at house 23. The circle is the tap value, not the address.</a:t>
            </a:r>
          </a:p>
        </p:txBody>
      </p:sp>
      <p:sp>
        <p:nvSpPr>
          <p:cNvPr id="22" name="Rectangle 21"/>
          <p:cNvSpPr/>
          <p:nvPr/>
        </p:nvSpPr>
        <p:spPr>
          <a:xfrm>
            <a:off x="365760" y="2724912"/>
            <a:ext cx="11475720" cy="7315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365760" y="2724912"/>
            <a:ext cx="91440" cy="73152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502920" y="2871216"/>
            <a:ext cx="438912" cy="438912"/>
          </a:xfrm>
          <a:prstGeom prst="rect">
            <a:avLst/>
          </a:prstGeom>
          <a:solidFill>
            <a:srgbClr val="1B7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502920" y="2871216"/>
            <a:ext cx="438912" cy="438912"/>
          </a:xfrm>
          <a:prstGeom prst="rect">
            <a:avLst/>
          </a:prstGeom>
          <a:noFill/>
        </p:spPr>
        <p:txBody>
          <a:bodyPr wrap="square" anchor="ctr">
            <a:spAutoFit/>
          </a:bodyPr>
          <a:lstStyle/>
          <a:p>
            <a:pPr algn="ctr"/>
            <a:r>
              <a:rPr sz="1400" b="1">
                <a:solidFill>
                  <a:srgbClr val="FFFFFF"/>
                </a:solidFill>
                <a:latin typeface="Calibri"/>
              </a:rPr>
              <a:t>3</a:t>
            </a:r>
          </a:p>
        </p:txBody>
      </p:sp>
      <p:sp>
        <p:nvSpPr>
          <p:cNvPr id="26" name="TextBox 25"/>
          <p:cNvSpPr txBox="1"/>
          <p:nvPr/>
        </p:nvSpPr>
        <p:spPr>
          <a:xfrm>
            <a:off x="1078992" y="2724912"/>
            <a:ext cx="10515600" cy="731520"/>
          </a:xfrm>
          <a:prstGeom prst="rect">
            <a:avLst/>
          </a:prstGeom>
          <a:noFill/>
        </p:spPr>
        <p:txBody>
          <a:bodyPr wrap="square" anchor="ctr">
            <a:spAutoFit/>
          </a:bodyPr>
          <a:lstStyle/>
          <a:p>
            <a:pPr algn="l"/>
            <a:r>
              <a:rPr sz="1400" b="0">
                <a:solidFill>
                  <a:srgbClr val="1A242C"/>
                </a:solidFill>
                <a:latin typeface="Calibri"/>
              </a:rPr>
              <a:t>Only the devices on your list. The rest of the letters belong to other crews or other nights.</a:t>
            </a:r>
          </a:p>
        </p:txBody>
      </p:sp>
      <p:sp>
        <p:nvSpPr>
          <p:cNvPr id="27" name="Rectangle 26"/>
          <p:cNvSpPr/>
          <p:nvPr/>
        </p:nvSpPr>
        <p:spPr>
          <a:xfrm>
            <a:off x="365760" y="3547872"/>
            <a:ext cx="11475720" cy="7315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Rectangle 27"/>
          <p:cNvSpPr/>
          <p:nvPr/>
        </p:nvSpPr>
        <p:spPr>
          <a:xfrm>
            <a:off x="365760" y="3547872"/>
            <a:ext cx="91440" cy="73152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ectangle 28"/>
          <p:cNvSpPr/>
          <p:nvPr/>
        </p:nvSpPr>
        <p:spPr>
          <a:xfrm>
            <a:off x="502920" y="3694176"/>
            <a:ext cx="438912" cy="438912"/>
          </a:xfrm>
          <a:prstGeom prst="rect">
            <a:avLst/>
          </a:prstGeom>
          <a:solidFill>
            <a:srgbClr val="1B7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502920" y="3694176"/>
            <a:ext cx="438912" cy="438912"/>
          </a:xfrm>
          <a:prstGeom prst="rect">
            <a:avLst/>
          </a:prstGeom>
          <a:noFill/>
        </p:spPr>
        <p:txBody>
          <a:bodyPr wrap="square" anchor="ctr">
            <a:spAutoFit/>
          </a:bodyPr>
          <a:lstStyle/>
          <a:p>
            <a:pPr algn="ctr"/>
            <a:r>
              <a:rPr sz="1400" b="1">
                <a:solidFill>
                  <a:srgbClr val="FFFFFF"/>
                </a:solidFill>
                <a:latin typeface="Calibri"/>
              </a:rPr>
              <a:t>4</a:t>
            </a:r>
          </a:p>
        </p:txBody>
      </p:sp>
      <p:sp>
        <p:nvSpPr>
          <p:cNvPr id="31" name="TextBox 30"/>
          <p:cNvSpPr txBox="1"/>
          <p:nvPr/>
        </p:nvSpPr>
        <p:spPr>
          <a:xfrm>
            <a:off x="1078992" y="3547872"/>
            <a:ext cx="10515600" cy="731520"/>
          </a:xfrm>
          <a:prstGeom prst="rect">
            <a:avLst/>
          </a:prstGeom>
          <a:noFill/>
        </p:spPr>
        <p:txBody>
          <a:bodyPr wrap="square" anchor="ctr">
            <a:spAutoFit/>
          </a:bodyPr>
          <a:lstStyle/>
          <a:p>
            <a:pPr algn="l"/>
            <a:r>
              <a:rPr sz="1400" b="0">
                <a:solidFill>
                  <a:srgbClr val="1A242C"/>
                </a:solidFill>
                <a:latin typeface="Calibri"/>
              </a:rPr>
              <a:t>Leave it. Don’t reopen finished plant and don’t work another node.</a:t>
            </a:r>
          </a:p>
        </p:txBody>
      </p:sp>
      <p:sp>
        <p:nvSpPr>
          <p:cNvPr id="32" name="Rectangle 31"/>
          <p:cNvSpPr/>
          <p:nvPr/>
        </p:nvSpPr>
        <p:spPr>
          <a:xfrm>
            <a:off x="365760" y="4370832"/>
            <a:ext cx="11475720" cy="7315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ectangle 32"/>
          <p:cNvSpPr/>
          <p:nvPr/>
        </p:nvSpPr>
        <p:spPr>
          <a:xfrm>
            <a:off x="365760" y="4370832"/>
            <a:ext cx="91440" cy="73152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Rectangle 33"/>
          <p:cNvSpPr/>
          <p:nvPr/>
        </p:nvSpPr>
        <p:spPr>
          <a:xfrm>
            <a:off x="502920" y="4517136"/>
            <a:ext cx="438912" cy="438912"/>
          </a:xfrm>
          <a:prstGeom prst="rect">
            <a:avLst/>
          </a:prstGeom>
          <a:solidFill>
            <a:srgbClr val="1B7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502920" y="4517136"/>
            <a:ext cx="438912" cy="438912"/>
          </a:xfrm>
          <a:prstGeom prst="rect">
            <a:avLst/>
          </a:prstGeom>
          <a:noFill/>
        </p:spPr>
        <p:txBody>
          <a:bodyPr wrap="square" anchor="ctr">
            <a:spAutoFit/>
          </a:bodyPr>
          <a:lstStyle/>
          <a:p>
            <a:pPr algn="ctr"/>
            <a:r>
              <a:rPr sz="1400" b="1">
                <a:solidFill>
                  <a:srgbClr val="FFFFFF"/>
                </a:solidFill>
                <a:latin typeface="Calibri"/>
              </a:rPr>
              <a:t>5</a:t>
            </a:r>
          </a:p>
        </p:txBody>
      </p:sp>
      <p:sp>
        <p:nvSpPr>
          <p:cNvPr id="36" name="TextBox 35"/>
          <p:cNvSpPr txBox="1"/>
          <p:nvPr/>
        </p:nvSpPr>
        <p:spPr>
          <a:xfrm>
            <a:off x="1078992" y="4370832"/>
            <a:ext cx="10515600" cy="731520"/>
          </a:xfrm>
          <a:prstGeom prst="rect">
            <a:avLst/>
          </a:prstGeom>
          <a:noFill/>
        </p:spPr>
        <p:txBody>
          <a:bodyPr wrap="square" anchor="ctr">
            <a:spAutoFit/>
          </a:bodyPr>
          <a:lstStyle/>
          <a:p>
            <a:pPr algn="l"/>
            <a:r>
              <a:rPr sz="1400" b="0">
                <a:solidFill>
                  <a:srgbClr val="1A242C"/>
                </a:solidFill>
                <a:latin typeface="Calibri"/>
              </a:rPr>
              <a:t>The method: assignment → right map → legend → address → notes → assigned work. The hardware can change.</a:t>
            </a:r>
          </a:p>
        </p:txBody>
      </p:sp>
      <p:sp>
        <p:nvSpPr>
          <p:cNvPr id="37" name="Rectangle 36"/>
          <p:cNvSpPr/>
          <p:nvPr/>
        </p:nvSpPr>
        <p:spPr>
          <a:xfrm>
            <a:off x="365760" y="5193792"/>
            <a:ext cx="11475720" cy="7315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Rectangle 37"/>
          <p:cNvSpPr/>
          <p:nvPr/>
        </p:nvSpPr>
        <p:spPr>
          <a:xfrm>
            <a:off x="365760" y="5193792"/>
            <a:ext cx="91440" cy="73152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Rectangle 38"/>
          <p:cNvSpPr/>
          <p:nvPr/>
        </p:nvSpPr>
        <p:spPr>
          <a:xfrm>
            <a:off x="502920" y="5340096"/>
            <a:ext cx="438912" cy="438912"/>
          </a:xfrm>
          <a:prstGeom prst="rect">
            <a:avLst/>
          </a:prstGeom>
          <a:solidFill>
            <a:srgbClr val="1B7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xtBox 39"/>
          <p:cNvSpPr txBox="1"/>
          <p:nvPr/>
        </p:nvSpPr>
        <p:spPr>
          <a:xfrm>
            <a:off x="502920" y="5340096"/>
            <a:ext cx="438912" cy="438912"/>
          </a:xfrm>
          <a:prstGeom prst="rect">
            <a:avLst/>
          </a:prstGeom>
          <a:noFill/>
        </p:spPr>
        <p:txBody>
          <a:bodyPr wrap="square" anchor="ctr">
            <a:spAutoFit/>
          </a:bodyPr>
          <a:lstStyle/>
          <a:p>
            <a:pPr algn="ctr"/>
            <a:r>
              <a:rPr sz="1400" b="1">
                <a:solidFill>
                  <a:srgbClr val="FFFFFF"/>
                </a:solidFill>
                <a:latin typeface="Calibri"/>
              </a:rPr>
              <a:t>6</a:t>
            </a:r>
          </a:p>
        </p:txBody>
      </p:sp>
      <p:sp>
        <p:nvSpPr>
          <p:cNvPr id="41" name="TextBox 40"/>
          <p:cNvSpPr txBox="1"/>
          <p:nvPr/>
        </p:nvSpPr>
        <p:spPr>
          <a:xfrm>
            <a:off x="1078992" y="5193792"/>
            <a:ext cx="10515600" cy="731520"/>
          </a:xfrm>
          <a:prstGeom prst="rect">
            <a:avLst/>
          </a:prstGeom>
          <a:noFill/>
        </p:spPr>
        <p:txBody>
          <a:bodyPr wrap="square" anchor="ctr">
            <a:spAutoFit/>
          </a:bodyPr>
          <a:lstStyle/>
          <a:p>
            <a:pPr algn="l"/>
            <a:r>
              <a:rPr sz="1400" b="0">
                <a:solidFill>
                  <a:srgbClr val="1A242C"/>
                </a:solidFill>
                <a:latin typeface="Calibri"/>
              </a:rPr>
              <a:t>Wrong file. Close it and open the print that matches tonight’s node. Don’t start from the streets.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B1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64592" cy="685800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fbr-logo.png"/>
          <p:cNvPicPr>
            <a:picLocks noChangeAspect="1"/>
          </p:cNvPicPr>
          <p:nvPr/>
        </p:nvPicPr>
        <p:blipFill>
          <a:blip r:embed="rId2"/>
          <a:stretch>
            <a:fillRect/>
          </a:stretch>
        </p:blipFill>
        <p:spPr>
          <a:xfrm>
            <a:off x="640080" y="1143000"/>
            <a:ext cx="1097280" cy="1097280"/>
          </a:xfrm>
          <a:prstGeom prst="rect">
            <a:avLst/>
          </a:prstGeom>
        </p:spPr>
      </p:pic>
      <p:sp>
        <p:nvSpPr>
          <p:cNvPr id="5" name="TextBox 4"/>
          <p:cNvSpPr txBox="1"/>
          <p:nvPr/>
        </p:nvSpPr>
        <p:spPr>
          <a:xfrm>
            <a:off x="1920240" y="1261872"/>
            <a:ext cx="9601200" cy="329184"/>
          </a:xfrm>
          <a:prstGeom prst="rect">
            <a:avLst/>
          </a:prstGeom>
          <a:noFill/>
        </p:spPr>
        <p:txBody>
          <a:bodyPr wrap="square" anchor="t">
            <a:spAutoFit/>
          </a:bodyPr>
          <a:lstStyle/>
          <a:p>
            <a:pPr algn="l"/>
            <a:r>
              <a:rPr sz="1300" b="1">
                <a:solidFill>
                  <a:srgbClr val="00AEEF"/>
                </a:solidFill>
                <a:latin typeface="Calibri"/>
              </a:rPr>
              <a:t>YOU’RE READY WHEN YOU CAN DO THIS ON ANY PRINT</a:t>
            </a:r>
          </a:p>
        </p:txBody>
      </p:sp>
      <p:sp>
        <p:nvSpPr>
          <p:cNvPr id="6" name="TextBox 5"/>
          <p:cNvSpPr txBox="1"/>
          <p:nvPr/>
        </p:nvSpPr>
        <p:spPr>
          <a:xfrm>
            <a:off x="1920240" y="1664208"/>
            <a:ext cx="9601200" cy="914400"/>
          </a:xfrm>
          <a:prstGeom prst="rect">
            <a:avLst/>
          </a:prstGeom>
          <a:noFill/>
        </p:spPr>
        <p:txBody>
          <a:bodyPr wrap="square" anchor="t">
            <a:spAutoFit/>
          </a:bodyPr>
          <a:lstStyle/>
          <a:p>
            <a:pPr algn="l"/>
            <a:r>
              <a:rPr sz="2600" b="1">
                <a:solidFill>
                  <a:srgbClr val="FFFFFF"/>
                </a:solidFill>
                <a:latin typeface="Calibri"/>
              </a:rPr>
              <a:t>Know tonight’s work. Find the address. Do that job.</a:t>
            </a:r>
          </a:p>
        </p:txBody>
      </p:sp>
      <p:sp>
        <p:nvSpPr>
          <p:cNvPr id="7" name="TextBox 6"/>
          <p:cNvSpPr txBox="1"/>
          <p:nvPr/>
        </p:nvSpPr>
        <p:spPr>
          <a:xfrm>
            <a:off x="640080" y="2834640"/>
            <a:ext cx="10972800" cy="960120"/>
          </a:xfrm>
          <a:prstGeom prst="rect">
            <a:avLst/>
          </a:prstGeom>
          <a:noFill/>
        </p:spPr>
        <p:txBody>
          <a:bodyPr wrap="square" anchor="t">
            <a:spAutoFit/>
          </a:bodyPr>
          <a:lstStyle/>
          <a:p>
            <a:pPr algn="l"/>
            <a:r>
              <a:rPr sz="1600" b="0">
                <a:solidFill>
                  <a:srgbClr val="C5D8E0"/>
                </a:solidFill>
                <a:latin typeface="Calibri"/>
              </a:rPr>
              <a:t>Write the IDs, open the matching map, use the legend, park on the house number,
read the notes, and stay in your scope. Tomorrow will be a different night.</a:t>
            </a:r>
          </a:p>
        </p:txBody>
      </p:sp>
      <p:sp>
        <p:nvSpPr>
          <p:cNvPr id="8" name="Rectangle 7"/>
          <p:cNvSpPr/>
          <p:nvPr/>
        </p:nvSpPr>
        <p:spPr>
          <a:xfrm>
            <a:off x="640080" y="4114800"/>
            <a:ext cx="5440680" cy="713232"/>
          </a:xfrm>
          <a:prstGeom prst="rect">
            <a:avLst/>
          </a:prstGeom>
          <a:solidFill>
            <a:srgbClr val="142C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640080" y="4114800"/>
            <a:ext cx="91440" cy="713232"/>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41248" y="4114800"/>
            <a:ext cx="5074920" cy="713232"/>
          </a:xfrm>
          <a:prstGeom prst="rect">
            <a:avLst/>
          </a:prstGeom>
          <a:noFill/>
        </p:spPr>
        <p:txBody>
          <a:bodyPr wrap="square" anchor="ctr">
            <a:spAutoFit/>
          </a:bodyPr>
          <a:lstStyle/>
          <a:p>
            <a:pPr algn="l"/>
            <a:r>
              <a:rPr sz="1400" b="0">
                <a:solidFill>
                  <a:srgbClr val="FFFFFF"/>
                </a:solidFill>
                <a:latin typeface="Calibri"/>
              </a:rPr>
              <a:t>Tonight’s IDs are written down</a:t>
            </a:r>
          </a:p>
        </p:txBody>
      </p:sp>
      <p:sp>
        <p:nvSpPr>
          <p:cNvPr id="11" name="Rectangle 10"/>
          <p:cNvSpPr/>
          <p:nvPr/>
        </p:nvSpPr>
        <p:spPr>
          <a:xfrm>
            <a:off x="6309360" y="4114800"/>
            <a:ext cx="5440680" cy="713232"/>
          </a:xfrm>
          <a:prstGeom prst="rect">
            <a:avLst/>
          </a:prstGeom>
          <a:solidFill>
            <a:srgbClr val="142C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6309360" y="4114800"/>
            <a:ext cx="91440" cy="713232"/>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510528" y="4114800"/>
            <a:ext cx="5074920" cy="713232"/>
          </a:xfrm>
          <a:prstGeom prst="rect">
            <a:avLst/>
          </a:prstGeom>
          <a:noFill/>
        </p:spPr>
        <p:txBody>
          <a:bodyPr wrap="square" anchor="ctr">
            <a:spAutoFit/>
          </a:bodyPr>
          <a:lstStyle/>
          <a:p>
            <a:pPr algn="l"/>
            <a:r>
              <a:rPr sz="1400" b="0">
                <a:solidFill>
                  <a:srgbClr val="FFFFFF"/>
                </a:solidFill>
                <a:latin typeface="Calibri"/>
              </a:rPr>
              <a:t>The print matches that node</a:t>
            </a:r>
          </a:p>
        </p:txBody>
      </p:sp>
      <p:sp>
        <p:nvSpPr>
          <p:cNvPr id="14" name="Rectangle 13"/>
          <p:cNvSpPr/>
          <p:nvPr/>
        </p:nvSpPr>
        <p:spPr>
          <a:xfrm>
            <a:off x="640080" y="4937760"/>
            <a:ext cx="5440680" cy="713232"/>
          </a:xfrm>
          <a:prstGeom prst="rect">
            <a:avLst/>
          </a:prstGeom>
          <a:solidFill>
            <a:srgbClr val="142C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640080" y="4937760"/>
            <a:ext cx="91440" cy="713232"/>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41248" y="4937760"/>
            <a:ext cx="5074920" cy="713232"/>
          </a:xfrm>
          <a:prstGeom prst="rect">
            <a:avLst/>
          </a:prstGeom>
          <a:noFill/>
        </p:spPr>
        <p:txBody>
          <a:bodyPr wrap="square" anchor="ctr">
            <a:spAutoFit/>
          </a:bodyPr>
          <a:lstStyle/>
          <a:p>
            <a:pPr algn="l"/>
            <a:r>
              <a:rPr sz="1400" b="0">
                <a:solidFill>
                  <a:srgbClr val="FFFFFF"/>
                </a:solidFill>
                <a:latin typeface="Calibri"/>
              </a:rPr>
              <a:t>Parked on the house number</a:t>
            </a:r>
          </a:p>
        </p:txBody>
      </p:sp>
      <p:sp>
        <p:nvSpPr>
          <p:cNvPr id="17" name="Rectangle 16"/>
          <p:cNvSpPr/>
          <p:nvPr/>
        </p:nvSpPr>
        <p:spPr>
          <a:xfrm>
            <a:off x="6309360" y="4937760"/>
            <a:ext cx="5440680" cy="713232"/>
          </a:xfrm>
          <a:prstGeom prst="rect">
            <a:avLst/>
          </a:prstGeom>
          <a:solidFill>
            <a:srgbClr val="142C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6309360" y="4937760"/>
            <a:ext cx="91440" cy="713232"/>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6510528" y="4937760"/>
            <a:ext cx="5074920" cy="713232"/>
          </a:xfrm>
          <a:prstGeom prst="rect">
            <a:avLst/>
          </a:prstGeom>
          <a:noFill/>
        </p:spPr>
        <p:txBody>
          <a:bodyPr wrap="square" anchor="ctr">
            <a:spAutoFit/>
          </a:bodyPr>
          <a:lstStyle/>
          <a:p>
            <a:pPr algn="l"/>
            <a:r>
              <a:rPr sz="1400" b="0">
                <a:solidFill>
                  <a:srgbClr val="FFFFFF"/>
                </a:solidFill>
                <a:latin typeface="Calibri"/>
              </a:rPr>
              <a:t>Notes read — only assigned work done</a:t>
            </a:r>
          </a:p>
        </p:txBody>
      </p:sp>
      <p:sp>
        <p:nvSpPr>
          <p:cNvPr id="20" name="TextBox 19"/>
          <p:cNvSpPr txBox="1"/>
          <p:nvPr/>
        </p:nvSpPr>
        <p:spPr>
          <a:xfrm>
            <a:off x="640080" y="6126480"/>
            <a:ext cx="10972800" cy="320040"/>
          </a:xfrm>
          <a:prstGeom prst="rect">
            <a:avLst/>
          </a:prstGeom>
          <a:noFill/>
        </p:spPr>
        <p:txBody>
          <a:bodyPr wrap="square" anchor="t">
            <a:spAutoFit/>
          </a:bodyPr>
          <a:lstStyle/>
          <a:p>
            <a:pPr algn="l"/>
            <a:r>
              <a:rPr sz="1200" b="0">
                <a:solidFill>
                  <a:srgbClr val="8AA4B0"/>
                </a:solidFill>
                <a:latin typeface="Calibri"/>
              </a:rPr>
              <a:t>FBR  ·  Internal training  ·  If the sheet and the print don’t agree, stop and call a supervisor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119</TotalTime>
  <Words>3433</Words>
  <Application>Microsoft Office PowerPoint</Application>
  <PresentationFormat>Widescreen</PresentationFormat>
  <Paragraphs>347</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Foe Nam</cp:lastModifiedBy>
  <cp:revision>2</cp:revision>
  <dcterms:created xsi:type="dcterms:W3CDTF">2013-01-27T09:14:16Z</dcterms:created>
  <dcterms:modified xsi:type="dcterms:W3CDTF">2026-08-16T03:31:58Z</dcterms:modified>
  <cp:category/>
</cp:coreProperties>
</file>